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296" r:id="rId5"/>
    <p:sldId id="261" r:id="rId6"/>
    <p:sldId id="336" r:id="rId7"/>
    <p:sldId id="337" r:id="rId8"/>
    <p:sldId id="311" r:id="rId9"/>
    <p:sldId id="335" r:id="rId10"/>
    <p:sldId id="333" r:id="rId11"/>
    <p:sldId id="310" r:id="rId12"/>
    <p:sldId id="308" r:id="rId13"/>
    <p:sldId id="309" r:id="rId14"/>
    <p:sldId id="306" r:id="rId15"/>
    <p:sldId id="307" r:id="rId16"/>
    <p:sldId id="305" r:id="rId17"/>
    <p:sldId id="302" r:id="rId18"/>
    <p:sldId id="304" r:id="rId19"/>
    <p:sldId id="299" r:id="rId20"/>
    <p:sldId id="298" r:id="rId21"/>
    <p:sldId id="297" r:id="rId22"/>
    <p:sldId id="263" r:id="rId23"/>
    <p:sldId id="267" r:id="rId24"/>
    <p:sldId id="268" r:id="rId25"/>
    <p:sldId id="269" r:id="rId26"/>
    <p:sldId id="272" r:id="rId27"/>
    <p:sldId id="274" r:id="rId28"/>
    <p:sldId id="273" r:id="rId29"/>
    <p:sldId id="275" r:id="rId30"/>
    <p:sldId id="276" r:id="rId31"/>
    <p:sldId id="277" r:id="rId32"/>
    <p:sldId id="279" r:id="rId33"/>
    <p:sldId id="280" r:id="rId34"/>
    <p:sldId id="281" r:id="rId35"/>
  </p:sldIdLst>
  <p:sldSz cx="10045700" cy="7777163"/>
  <p:notesSz cx="9144000" cy="6858000"/>
  <p:defaultTextStyle>
    <a:defPPr>
      <a:defRPr lang="es-CO"/>
    </a:defPPr>
    <a:lvl1pPr marL="0" algn="l" defTabSz="1141903" rtl="0" eaLnBrk="1" latinLnBrk="0" hangingPunct="1">
      <a:defRPr sz="2200" kern="1200">
        <a:solidFill>
          <a:schemeClr val="tx1"/>
        </a:solidFill>
        <a:latin typeface="+mn-lt"/>
        <a:ea typeface="+mn-ea"/>
        <a:cs typeface="+mn-cs"/>
      </a:defRPr>
    </a:lvl1pPr>
    <a:lvl2pPr marL="570951" algn="l" defTabSz="1141903" rtl="0" eaLnBrk="1" latinLnBrk="0" hangingPunct="1">
      <a:defRPr sz="2200" kern="1200">
        <a:solidFill>
          <a:schemeClr val="tx1"/>
        </a:solidFill>
        <a:latin typeface="+mn-lt"/>
        <a:ea typeface="+mn-ea"/>
        <a:cs typeface="+mn-cs"/>
      </a:defRPr>
    </a:lvl2pPr>
    <a:lvl3pPr marL="1141903" algn="l" defTabSz="1141903" rtl="0" eaLnBrk="1" latinLnBrk="0" hangingPunct="1">
      <a:defRPr sz="2200" kern="1200">
        <a:solidFill>
          <a:schemeClr val="tx1"/>
        </a:solidFill>
        <a:latin typeface="+mn-lt"/>
        <a:ea typeface="+mn-ea"/>
        <a:cs typeface="+mn-cs"/>
      </a:defRPr>
    </a:lvl3pPr>
    <a:lvl4pPr marL="1712854" algn="l" defTabSz="1141903" rtl="0" eaLnBrk="1" latinLnBrk="0" hangingPunct="1">
      <a:defRPr sz="2200" kern="1200">
        <a:solidFill>
          <a:schemeClr val="tx1"/>
        </a:solidFill>
        <a:latin typeface="+mn-lt"/>
        <a:ea typeface="+mn-ea"/>
        <a:cs typeface="+mn-cs"/>
      </a:defRPr>
    </a:lvl4pPr>
    <a:lvl5pPr marL="2283805" algn="l" defTabSz="1141903" rtl="0" eaLnBrk="1" latinLnBrk="0" hangingPunct="1">
      <a:defRPr sz="2200" kern="1200">
        <a:solidFill>
          <a:schemeClr val="tx1"/>
        </a:solidFill>
        <a:latin typeface="+mn-lt"/>
        <a:ea typeface="+mn-ea"/>
        <a:cs typeface="+mn-cs"/>
      </a:defRPr>
    </a:lvl5pPr>
    <a:lvl6pPr marL="2854757" algn="l" defTabSz="1141903" rtl="0" eaLnBrk="1" latinLnBrk="0" hangingPunct="1">
      <a:defRPr sz="2200" kern="1200">
        <a:solidFill>
          <a:schemeClr val="tx1"/>
        </a:solidFill>
        <a:latin typeface="+mn-lt"/>
        <a:ea typeface="+mn-ea"/>
        <a:cs typeface="+mn-cs"/>
      </a:defRPr>
    </a:lvl6pPr>
    <a:lvl7pPr marL="3425708" algn="l" defTabSz="1141903" rtl="0" eaLnBrk="1" latinLnBrk="0" hangingPunct="1">
      <a:defRPr sz="2200" kern="1200">
        <a:solidFill>
          <a:schemeClr val="tx1"/>
        </a:solidFill>
        <a:latin typeface="+mn-lt"/>
        <a:ea typeface="+mn-ea"/>
        <a:cs typeface="+mn-cs"/>
      </a:defRPr>
    </a:lvl7pPr>
    <a:lvl8pPr marL="3996660" algn="l" defTabSz="1141903" rtl="0" eaLnBrk="1" latinLnBrk="0" hangingPunct="1">
      <a:defRPr sz="2200" kern="1200">
        <a:solidFill>
          <a:schemeClr val="tx1"/>
        </a:solidFill>
        <a:latin typeface="+mn-lt"/>
        <a:ea typeface="+mn-ea"/>
        <a:cs typeface="+mn-cs"/>
      </a:defRPr>
    </a:lvl8pPr>
    <a:lvl9pPr marL="4567611" algn="l" defTabSz="1141903"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pos="31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C. Albarracin" initials="MCA" lastIdx="10" clrIdx="0">
    <p:extLst>
      <p:ext uri="{19B8F6BF-5375-455C-9EA6-DF929625EA0E}">
        <p15:presenceInfo xmlns:p15="http://schemas.microsoft.com/office/powerpoint/2012/main" userId="Maria C. Albarracin" providerId="None"/>
      </p:ext>
    </p:extLst>
  </p:cmAuthor>
  <p:cmAuthor id="2" name="Acme" initials="A" lastIdx="8" clrIdx="1">
    <p:extLst>
      <p:ext uri="{19B8F6BF-5375-455C-9EA6-DF929625EA0E}">
        <p15:presenceInfo xmlns:p15="http://schemas.microsoft.com/office/powerpoint/2012/main" userId="Ac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263"/>
    <a:srgbClr val="0E1952"/>
    <a:srgbClr val="32471D"/>
    <a:srgbClr val="7ABC32"/>
    <a:srgbClr val="567A32"/>
    <a:srgbClr val="648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8" d="100"/>
          <a:sy n="58" d="100"/>
        </p:scale>
        <p:origin x="1356" y="268"/>
      </p:cViewPr>
      <p:guideLst>
        <p:guide orient="horz" pos="2450"/>
        <p:guide pos="3164"/>
      </p:guideLst>
    </p:cSldViewPr>
  </p:slideViewPr>
  <p:notesTextViewPr>
    <p:cViewPr>
      <p:scale>
        <a:sx n="100" d="100"/>
        <a:sy n="100" d="100"/>
      </p:scale>
      <p:origin x="0" y="0"/>
    </p:cViewPr>
  </p:notesTextViewPr>
  <p:notesViewPr>
    <p:cSldViewPr>
      <p:cViewPr varScale="1">
        <p:scale>
          <a:sx n="75" d="100"/>
          <a:sy n="75" d="100"/>
        </p:scale>
        <p:origin x="162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Tamayo" userId="aa75d4e92338cc96" providerId="LiveId" clId="{BB301FC3-082F-450A-9722-6F7CBA91C552}"/>
    <pc:docChg chg="delSld modSld">
      <pc:chgData name="Andres Tamayo" userId="aa75d4e92338cc96" providerId="LiveId" clId="{BB301FC3-082F-450A-9722-6F7CBA91C552}" dt="2025-07-31T22:12:45.311" v="1" actId="47"/>
      <pc:docMkLst>
        <pc:docMk/>
      </pc:docMkLst>
      <pc:sldChg chg="modSp mod">
        <pc:chgData name="Andres Tamayo" userId="aa75d4e92338cc96" providerId="LiveId" clId="{BB301FC3-082F-450A-9722-6F7CBA91C552}" dt="2025-07-31T22:12:28.713" v="0" actId="6549"/>
        <pc:sldMkLst>
          <pc:docMk/>
          <pc:sldMk cId="0" sldId="258"/>
        </pc:sldMkLst>
        <pc:spChg chg="mod">
          <ac:chgData name="Andres Tamayo" userId="aa75d4e92338cc96" providerId="LiveId" clId="{BB301FC3-082F-450A-9722-6F7CBA91C552}" dt="2025-07-31T22:12:28.713" v="0" actId="6549"/>
          <ac:spMkLst>
            <pc:docMk/>
            <pc:sldMk cId="0" sldId="258"/>
            <ac:spMk id="8" creationId="{00000000-0000-0000-0000-000000000000}"/>
          </ac:spMkLst>
        </pc:spChg>
      </pc:sldChg>
      <pc:sldChg chg="del">
        <pc:chgData name="Andres Tamayo" userId="aa75d4e92338cc96" providerId="LiveId" clId="{BB301FC3-082F-450A-9722-6F7CBA91C552}" dt="2025-07-31T22:12:45.311" v="1" actId="47"/>
        <pc:sldMkLst>
          <pc:docMk/>
          <pc:sldMk cId="0" sldId="262"/>
        </pc:sldMkLst>
      </pc:sldChg>
      <pc:sldChg chg="del">
        <pc:chgData name="Andres Tamayo" userId="aa75d4e92338cc96" providerId="LiveId" clId="{BB301FC3-082F-450A-9722-6F7CBA91C552}" dt="2025-07-31T22:12:45.311" v="1" actId="47"/>
        <pc:sldMkLst>
          <pc:docMk/>
          <pc:sldMk cId="0" sldId="291"/>
        </pc:sldMkLst>
      </pc:sldChg>
      <pc:sldChg chg="del">
        <pc:chgData name="Andres Tamayo" userId="aa75d4e92338cc96" providerId="LiveId" clId="{BB301FC3-082F-450A-9722-6F7CBA91C552}" dt="2025-07-31T22:12:45.311" v="1" actId="47"/>
        <pc:sldMkLst>
          <pc:docMk/>
          <pc:sldMk cId="1355455946" sldId="326"/>
        </pc:sldMkLst>
      </pc:sldChg>
      <pc:sldChg chg="del">
        <pc:chgData name="Andres Tamayo" userId="aa75d4e92338cc96" providerId="LiveId" clId="{BB301FC3-082F-450A-9722-6F7CBA91C552}" dt="2025-07-31T22:12:45.311" v="1" actId="47"/>
        <pc:sldMkLst>
          <pc:docMk/>
          <pc:sldMk cId="3969368260" sldId="328"/>
        </pc:sldMkLst>
      </pc:sldChg>
      <pc:sldChg chg="del">
        <pc:chgData name="Andres Tamayo" userId="aa75d4e92338cc96" providerId="LiveId" clId="{BB301FC3-082F-450A-9722-6F7CBA91C552}" dt="2025-07-31T22:12:45.311" v="1" actId="47"/>
        <pc:sldMkLst>
          <pc:docMk/>
          <pc:sldMk cId="2622078287" sldId="332"/>
        </pc:sldMkLst>
      </pc:sldChg>
      <pc:sldMasterChg chg="delSldLayout">
        <pc:chgData name="Andres Tamayo" userId="aa75d4e92338cc96" providerId="LiveId" clId="{BB301FC3-082F-450A-9722-6F7CBA91C552}" dt="2025-07-31T22:12:45.311" v="1" actId="47"/>
        <pc:sldMasterMkLst>
          <pc:docMk/>
          <pc:sldMasterMk cId="0" sldId="2147483648"/>
        </pc:sldMasterMkLst>
        <pc:sldLayoutChg chg="del">
          <pc:chgData name="Andres Tamayo" userId="aa75d4e92338cc96" providerId="LiveId" clId="{BB301FC3-082F-450A-9722-6F7CBA91C552}" dt="2025-07-31T22:12:45.311" v="1" actId="47"/>
          <pc:sldLayoutMkLst>
            <pc:docMk/>
            <pc:sldMasterMk cId="0" sldId="2147483648"/>
            <pc:sldLayoutMk cId="3934346175"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F46DB55-F237-4EC1-8A35-87614CB8C7C0}" type="datetimeFigureOut">
              <a:rPr lang="en-US" smtClean="0"/>
              <a:t>7/31/2025</a:t>
            </a:fld>
            <a:endParaRPr lang="en-US"/>
          </a:p>
        </p:txBody>
      </p:sp>
      <p:sp>
        <p:nvSpPr>
          <p:cNvPr id="4" name="Marcador de imagen de diapositiva 3"/>
          <p:cNvSpPr>
            <a:spLocks noGrp="1" noRot="1" noChangeAspect="1"/>
          </p:cNvSpPr>
          <p:nvPr>
            <p:ph type="sldImg" idx="2"/>
          </p:nvPr>
        </p:nvSpPr>
        <p:spPr>
          <a:xfrm>
            <a:off x="3076575" y="857250"/>
            <a:ext cx="29908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A22A3B1-BD36-460B-8BF0-91B2444C4B14}" type="slidenum">
              <a:rPr lang="en-US" smtClean="0"/>
              <a:t>‹Nº›</a:t>
            </a:fld>
            <a:endParaRPr lang="en-US"/>
          </a:p>
        </p:txBody>
      </p:sp>
    </p:spTree>
    <p:extLst>
      <p:ext uri="{BB962C8B-B14F-4D97-AF65-F5344CB8AC3E}">
        <p14:creationId xmlns:p14="http://schemas.microsoft.com/office/powerpoint/2010/main" val="159583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285" y="311447"/>
            <a:ext cx="9041130" cy="1296194"/>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02285" y="1814672"/>
            <a:ext cx="9041130" cy="513256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5" name="4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01679" y="451869"/>
            <a:ext cx="2483520" cy="9615237"/>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51119" y="451869"/>
            <a:ext cx="7283133" cy="9615237"/>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
        <p:nvSpPr>
          <p:cNvPr id="7" name="Rectángulo 6">
            <a:extLst>
              <a:ext uri="{FF2B5EF4-FFF2-40B4-BE49-F238E27FC236}">
                <a16:creationId xmlns:a16="http://schemas.microsoft.com/office/drawing/2014/main" id="{290AF1CB-0CD0-A87A-17DC-F740D072C709}"/>
              </a:ext>
            </a:extLst>
          </p:cNvPr>
          <p:cNvSpPr/>
          <p:nvPr userDrawn="1"/>
        </p:nvSpPr>
        <p:spPr>
          <a:xfrm>
            <a:off x="4014738" y="7488981"/>
            <a:ext cx="1944216" cy="216024"/>
          </a:xfrm>
          <a:prstGeom prst="rect">
            <a:avLst/>
          </a:prstGeom>
          <a:solidFill>
            <a:srgbClr val="0A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285" y="311447"/>
            <a:ext cx="9041130" cy="1296194"/>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502285" y="1814672"/>
            <a:ext cx="9041130" cy="513256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5" name="4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3542" y="4997548"/>
            <a:ext cx="8538845" cy="1544631"/>
          </a:xfrm>
          <a:prstGeom prst="rect">
            <a:avLst/>
          </a:prstGeom>
        </p:spPr>
        <p:txBody>
          <a:bodyPr anchor="t"/>
          <a:lstStyle>
            <a:lvl1pPr algn="l">
              <a:defRPr sz="5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93542" y="3296294"/>
            <a:ext cx="8538845" cy="1701254"/>
          </a:xfrm>
          <a:prstGeom prst="rect">
            <a:avLst/>
          </a:prstGeom>
        </p:spPr>
        <p:txBody>
          <a:bodyPr anchor="b"/>
          <a:lstStyle>
            <a:lvl1pPr marL="0" indent="0">
              <a:buNone/>
              <a:defRPr sz="2500">
                <a:solidFill>
                  <a:schemeClr val="tx1">
                    <a:tint val="75000"/>
                  </a:schemeClr>
                </a:solidFill>
              </a:defRPr>
            </a:lvl1pPr>
            <a:lvl2pPr marL="570951" indent="0">
              <a:buNone/>
              <a:defRPr sz="2200">
                <a:solidFill>
                  <a:schemeClr val="tx1">
                    <a:tint val="75000"/>
                  </a:schemeClr>
                </a:solidFill>
              </a:defRPr>
            </a:lvl2pPr>
            <a:lvl3pPr marL="1141903" indent="0">
              <a:buNone/>
              <a:defRPr sz="2000">
                <a:solidFill>
                  <a:schemeClr val="tx1">
                    <a:tint val="75000"/>
                  </a:schemeClr>
                </a:solidFill>
              </a:defRPr>
            </a:lvl3pPr>
            <a:lvl4pPr marL="1712854" indent="0">
              <a:buNone/>
              <a:defRPr sz="1700">
                <a:solidFill>
                  <a:schemeClr val="tx1">
                    <a:tint val="75000"/>
                  </a:schemeClr>
                </a:solidFill>
              </a:defRPr>
            </a:lvl4pPr>
            <a:lvl5pPr marL="2283805" indent="0">
              <a:buNone/>
              <a:defRPr sz="1700">
                <a:solidFill>
                  <a:schemeClr val="tx1">
                    <a:tint val="75000"/>
                  </a:schemeClr>
                </a:solidFill>
              </a:defRPr>
            </a:lvl5pPr>
            <a:lvl6pPr marL="2854757" indent="0">
              <a:buNone/>
              <a:defRPr sz="1700">
                <a:solidFill>
                  <a:schemeClr val="tx1">
                    <a:tint val="75000"/>
                  </a:schemeClr>
                </a:solidFill>
              </a:defRPr>
            </a:lvl6pPr>
            <a:lvl7pPr marL="3425708" indent="0">
              <a:buNone/>
              <a:defRPr sz="1700">
                <a:solidFill>
                  <a:schemeClr val="tx1">
                    <a:tint val="75000"/>
                  </a:schemeClr>
                </a:solidFill>
              </a:defRPr>
            </a:lvl7pPr>
            <a:lvl8pPr marL="3996660" indent="0">
              <a:buNone/>
              <a:defRPr sz="1700">
                <a:solidFill>
                  <a:schemeClr val="tx1">
                    <a:tint val="75000"/>
                  </a:schemeClr>
                </a:solidFill>
              </a:defRPr>
            </a:lvl8pPr>
            <a:lvl9pPr marL="4567611" indent="0">
              <a:buNone/>
              <a:defRPr sz="17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5" name="4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285" y="311447"/>
            <a:ext cx="9041130" cy="1296194"/>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551118" y="2630194"/>
            <a:ext cx="4883326" cy="7436912"/>
          </a:xfrm>
          <a:prstGeom prst="rect">
            <a:avLst/>
          </a:prstGeo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5601873" y="2630194"/>
            <a:ext cx="4883326" cy="7436912"/>
          </a:xfrm>
          <a:prstGeom prst="rect">
            <a:avLst/>
          </a:prstGeo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6" name="5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285" y="311447"/>
            <a:ext cx="9041130" cy="1296194"/>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502285" y="1740861"/>
            <a:ext cx="4438595" cy="725508"/>
          </a:xfrm>
          <a:prstGeom prst="rect">
            <a:avLst/>
          </a:prstGeom>
        </p:spPr>
        <p:txBody>
          <a:bodyPr anchor="b"/>
          <a:lstStyle>
            <a:lvl1pPr marL="0" indent="0">
              <a:buNone/>
              <a:defRPr sz="3000" b="1"/>
            </a:lvl1pPr>
            <a:lvl2pPr marL="570951" indent="0">
              <a:buNone/>
              <a:defRPr sz="2500" b="1"/>
            </a:lvl2pPr>
            <a:lvl3pPr marL="1141903" indent="0">
              <a:buNone/>
              <a:defRPr sz="2200" b="1"/>
            </a:lvl3pPr>
            <a:lvl4pPr marL="1712854" indent="0">
              <a:buNone/>
              <a:defRPr sz="2000" b="1"/>
            </a:lvl4pPr>
            <a:lvl5pPr marL="2283805" indent="0">
              <a:buNone/>
              <a:defRPr sz="2000" b="1"/>
            </a:lvl5pPr>
            <a:lvl6pPr marL="2854757" indent="0">
              <a:buNone/>
              <a:defRPr sz="2000" b="1"/>
            </a:lvl6pPr>
            <a:lvl7pPr marL="3425708" indent="0">
              <a:buNone/>
              <a:defRPr sz="2000" b="1"/>
            </a:lvl7pPr>
            <a:lvl8pPr marL="3996660" indent="0">
              <a:buNone/>
              <a:defRPr sz="2000" b="1"/>
            </a:lvl8pPr>
            <a:lvl9pPr marL="4567611" indent="0">
              <a:buNone/>
              <a:defRPr sz="2000" b="1"/>
            </a:lvl9pPr>
          </a:lstStyle>
          <a:p>
            <a:pPr lvl="0"/>
            <a:r>
              <a:rPr lang="es-ES"/>
              <a:t>Haga clic para modificar el estilo de texto del patrón</a:t>
            </a:r>
          </a:p>
        </p:txBody>
      </p:sp>
      <p:sp>
        <p:nvSpPr>
          <p:cNvPr id="4" name="3 Marcador de contenido"/>
          <p:cNvSpPr>
            <a:spLocks noGrp="1"/>
          </p:cNvSpPr>
          <p:nvPr>
            <p:ph sz="half" idx="2"/>
          </p:nvPr>
        </p:nvSpPr>
        <p:spPr>
          <a:xfrm>
            <a:off x="502285" y="2466369"/>
            <a:ext cx="4438595" cy="4480871"/>
          </a:xfrm>
          <a:prstGeom prst="rect">
            <a:avLst/>
          </a:prstGeo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5103078" y="1740861"/>
            <a:ext cx="4440339" cy="725508"/>
          </a:xfrm>
          <a:prstGeom prst="rect">
            <a:avLst/>
          </a:prstGeom>
        </p:spPr>
        <p:txBody>
          <a:bodyPr anchor="b"/>
          <a:lstStyle>
            <a:lvl1pPr marL="0" indent="0">
              <a:buNone/>
              <a:defRPr sz="3000" b="1"/>
            </a:lvl1pPr>
            <a:lvl2pPr marL="570951" indent="0">
              <a:buNone/>
              <a:defRPr sz="2500" b="1"/>
            </a:lvl2pPr>
            <a:lvl3pPr marL="1141903" indent="0">
              <a:buNone/>
              <a:defRPr sz="2200" b="1"/>
            </a:lvl3pPr>
            <a:lvl4pPr marL="1712854" indent="0">
              <a:buNone/>
              <a:defRPr sz="2000" b="1"/>
            </a:lvl4pPr>
            <a:lvl5pPr marL="2283805" indent="0">
              <a:buNone/>
              <a:defRPr sz="2000" b="1"/>
            </a:lvl5pPr>
            <a:lvl6pPr marL="2854757" indent="0">
              <a:buNone/>
              <a:defRPr sz="2000" b="1"/>
            </a:lvl6pPr>
            <a:lvl7pPr marL="3425708" indent="0">
              <a:buNone/>
              <a:defRPr sz="2000" b="1"/>
            </a:lvl7pPr>
            <a:lvl8pPr marL="3996660" indent="0">
              <a:buNone/>
              <a:defRPr sz="2000" b="1"/>
            </a:lvl8pPr>
            <a:lvl9pPr marL="4567611" indent="0">
              <a:buNone/>
              <a:defRPr sz="2000" b="1"/>
            </a:lvl9pPr>
          </a:lstStyle>
          <a:p>
            <a:pPr lvl="0"/>
            <a:r>
              <a:rPr lang="es-ES"/>
              <a:t>Haga clic para modificar el estilo de texto del patrón</a:t>
            </a:r>
          </a:p>
        </p:txBody>
      </p:sp>
      <p:sp>
        <p:nvSpPr>
          <p:cNvPr id="6" name="5 Marcador de contenido"/>
          <p:cNvSpPr>
            <a:spLocks noGrp="1"/>
          </p:cNvSpPr>
          <p:nvPr>
            <p:ph sz="quarter" idx="4"/>
          </p:nvPr>
        </p:nvSpPr>
        <p:spPr>
          <a:xfrm>
            <a:off x="5103078" y="2466369"/>
            <a:ext cx="4440339" cy="4480871"/>
          </a:xfrm>
          <a:prstGeom prst="rect">
            <a:avLst/>
          </a:prstGeo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8" name="7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2285" y="311447"/>
            <a:ext cx="9041130" cy="1296194"/>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4" name="3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3" name="2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2286" y="309646"/>
            <a:ext cx="3304966" cy="1317797"/>
          </a:xfrm>
          <a:prstGeom prst="rect">
            <a:avLst/>
          </a:prstGeom>
        </p:spPr>
        <p:txBody>
          <a:bodyPr anchor="b"/>
          <a:lstStyle>
            <a:lvl1pPr algn="l">
              <a:defRPr sz="2500" b="1"/>
            </a:lvl1pPr>
          </a:lstStyle>
          <a:p>
            <a:r>
              <a:rPr lang="es-ES"/>
              <a:t>Haga clic para modificar el estilo de título del patrón</a:t>
            </a:r>
            <a:endParaRPr lang="es-CO"/>
          </a:p>
        </p:txBody>
      </p:sp>
      <p:sp>
        <p:nvSpPr>
          <p:cNvPr id="3" name="2 Marcador de contenido"/>
          <p:cNvSpPr>
            <a:spLocks noGrp="1"/>
          </p:cNvSpPr>
          <p:nvPr>
            <p:ph idx="1"/>
          </p:nvPr>
        </p:nvSpPr>
        <p:spPr>
          <a:xfrm>
            <a:off x="3927591" y="309647"/>
            <a:ext cx="5615825" cy="6637593"/>
          </a:xfrm>
          <a:prstGeom prst="rect">
            <a:avLst/>
          </a:prstGeo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502286" y="1627444"/>
            <a:ext cx="3304966" cy="5319796"/>
          </a:xfrm>
          <a:prstGeom prst="rect">
            <a:avLst/>
          </a:prstGeom>
        </p:spPr>
        <p:txBody>
          <a:bodyPr/>
          <a:lstStyle>
            <a:lvl1pPr marL="0" indent="0">
              <a:buNone/>
              <a:defRPr sz="1700"/>
            </a:lvl1pPr>
            <a:lvl2pPr marL="570951" indent="0">
              <a:buNone/>
              <a:defRPr sz="1500"/>
            </a:lvl2pPr>
            <a:lvl3pPr marL="1141903" indent="0">
              <a:buNone/>
              <a:defRPr sz="1200"/>
            </a:lvl3pPr>
            <a:lvl4pPr marL="1712854" indent="0">
              <a:buNone/>
              <a:defRPr sz="1100"/>
            </a:lvl4pPr>
            <a:lvl5pPr marL="2283805" indent="0">
              <a:buNone/>
              <a:defRPr sz="1100"/>
            </a:lvl5pPr>
            <a:lvl6pPr marL="2854757" indent="0">
              <a:buNone/>
              <a:defRPr sz="1100"/>
            </a:lvl6pPr>
            <a:lvl7pPr marL="3425708" indent="0">
              <a:buNone/>
              <a:defRPr sz="1100"/>
            </a:lvl7pPr>
            <a:lvl8pPr marL="3996660" indent="0">
              <a:buNone/>
              <a:defRPr sz="1100"/>
            </a:lvl8pPr>
            <a:lvl9pPr marL="4567611" indent="0">
              <a:buNone/>
              <a:defRPr sz="1100"/>
            </a:lvl9pPr>
          </a:lstStyle>
          <a:p>
            <a:pPr lvl="0"/>
            <a:r>
              <a:rPr lang="es-ES"/>
              <a:t>Haga clic para modificar el estilo de texto del patrón</a:t>
            </a:r>
          </a:p>
        </p:txBody>
      </p:sp>
      <p:sp>
        <p:nvSpPr>
          <p:cNvPr id="5" name="4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6" name="5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69028" y="5444015"/>
            <a:ext cx="6027420" cy="642696"/>
          </a:xfrm>
          <a:prstGeom prst="rect">
            <a:avLst/>
          </a:prstGeom>
        </p:spPr>
        <p:txBody>
          <a:bodyPr anchor="b"/>
          <a:lstStyle>
            <a:lvl1pPr algn="l">
              <a:defRPr sz="25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969028" y="694904"/>
            <a:ext cx="6027420" cy="4666298"/>
          </a:xfrm>
          <a:prstGeom prst="rect">
            <a:avLst/>
          </a:prstGeom>
        </p:spPr>
        <p:txBody>
          <a:bodyPr/>
          <a:lstStyle>
            <a:lvl1pPr marL="0" indent="0">
              <a:buNone/>
              <a:defRPr sz="4000"/>
            </a:lvl1pPr>
            <a:lvl2pPr marL="570951" indent="0">
              <a:buNone/>
              <a:defRPr sz="3500"/>
            </a:lvl2pPr>
            <a:lvl3pPr marL="1141903" indent="0">
              <a:buNone/>
              <a:defRPr sz="3000"/>
            </a:lvl3pPr>
            <a:lvl4pPr marL="1712854" indent="0">
              <a:buNone/>
              <a:defRPr sz="2500"/>
            </a:lvl4pPr>
            <a:lvl5pPr marL="2283805" indent="0">
              <a:buNone/>
              <a:defRPr sz="2500"/>
            </a:lvl5pPr>
            <a:lvl6pPr marL="2854757" indent="0">
              <a:buNone/>
              <a:defRPr sz="2500"/>
            </a:lvl6pPr>
            <a:lvl7pPr marL="3425708" indent="0">
              <a:buNone/>
              <a:defRPr sz="2500"/>
            </a:lvl7pPr>
            <a:lvl8pPr marL="3996660" indent="0">
              <a:buNone/>
              <a:defRPr sz="2500"/>
            </a:lvl8pPr>
            <a:lvl9pPr marL="4567611" indent="0">
              <a:buNone/>
              <a:defRPr sz="2500"/>
            </a:lvl9pPr>
          </a:lstStyle>
          <a:p>
            <a:endParaRPr lang="es-CO"/>
          </a:p>
        </p:txBody>
      </p:sp>
      <p:sp>
        <p:nvSpPr>
          <p:cNvPr id="4" name="3 Marcador de texto"/>
          <p:cNvSpPr>
            <a:spLocks noGrp="1"/>
          </p:cNvSpPr>
          <p:nvPr>
            <p:ph type="body" sz="half" idx="2"/>
          </p:nvPr>
        </p:nvSpPr>
        <p:spPr>
          <a:xfrm>
            <a:off x="1969028" y="6086711"/>
            <a:ext cx="6027420" cy="912736"/>
          </a:xfrm>
          <a:prstGeom prst="rect">
            <a:avLst/>
          </a:prstGeom>
        </p:spPr>
        <p:txBody>
          <a:bodyPr/>
          <a:lstStyle>
            <a:lvl1pPr marL="0" indent="0">
              <a:buNone/>
              <a:defRPr sz="1700"/>
            </a:lvl1pPr>
            <a:lvl2pPr marL="570951" indent="0">
              <a:buNone/>
              <a:defRPr sz="1500"/>
            </a:lvl2pPr>
            <a:lvl3pPr marL="1141903" indent="0">
              <a:buNone/>
              <a:defRPr sz="1200"/>
            </a:lvl3pPr>
            <a:lvl4pPr marL="1712854" indent="0">
              <a:buNone/>
              <a:defRPr sz="1100"/>
            </a:lvl4pPr>
            <a:lvl5pPr marL="2283805" indent="0">
              <a:buNone/>
              <a:defRPr sz="1100"/>
            </a:lvl5pPr>
            <a:lvl6pPr marL="2854757" indent="0">
              <a:buNone/>
              <a:defRPr sz="1100"/>
            </a:lvl6pPr>
            <a:lvl7pPr marL="3425708" indent="0">
              <a:buNone/>
              <a:defRPr sz="1100"/>
            </a:lvl7pPr>
            <a:lvl8pPr marL="3996660" indent="0">
              <a:buNone/>
              <a:defRPr sz="1100"/>
            </a:lvl8pPr>
            <a:lvl9pPr marL="4567611" indent="0">
              <a:buNone/>
              <a:defRPr sz="1100"/>
            </a:lvl9pPr>
          </a:lstStyle>
          <a:p>
            <a:pPr lvl="0"/>
            <a:r>
              <a:rPr lang="es-ES"/>
              <a:t>Haga clic para modificar el estilo de texto del patrón</a:t>
            </a:r>
          </a:p>
        </p:txBody>
      </p:sp>
      <p:sp>
        <p:nvSpPr>
          <p:cNvPr id="5" name="4 Marcador de fecha"/>
          <p:cNvSpPr>
            <a:spLocks noGrp="1"/>
          </p:cNvSpPr>
          <p:nvPr>
            <p:ph type="dt" sz="half" idx="10"/>
          </p:nvPr>
        </p:nvSpPr>
        <p:spPr>
          <a:xfrm>
            <a:off x="502286" y="7208279"/>
            <a:ext cx="2343997" cy="414062"/>
          </a:xfrm>
          <a:prstGeom prst="rect">
            <a:avLst/>
          </a:prstGeom>
        </p:spPr>
        <p:txBody>
          <a:bodyPr/>
          <a:lstStyle/>
          <a:p>
            <a:fld id="{76420B2C-3CB4-47E4-AEFF-AD0E88C2EB38}" type="datetimeFigureOut">
              <a:rPr lang="es-CO" smtClean="0"/>
              <a:pPr/>
              <a:t>31/07/2025</a:t>
            </a:fld>
            <a:endParaRPr lang="es-CO"/>
          </a:p>
        </p:txBody>
      </p:sp>
      <p:sp>
        <p:nvSpPr>
          <p:cNvPr id="6" name="5 Marcador de pie de página"/>
          <p:cNvSpPr>
            <a:spLocks noGrp="1"/>
          </p:cNvSpPr>
          <p:nvPr>
            <p:ph type="ftr" sz="quarter" idx="11"/>
          </p:nvPr>
        </p:nvSpPr>
        <p:spPr>
          <a:xfrm>
            <a:off x="3432281" y="7208279"/>
            <a:ext cx="3181138" cy="414062"/>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7199419" y="7208279"/>
            <a:ext cx="2343997" cy="414062"/>
          </a:xfrm>
          <a:prstGeom prst="rect">
            <a:avLst/>
          </a:prstGeom>
        </p:spPr>
        <p:txBody>
          <a:bodyPr/>
          <a:lstStyle/>
          <a:p>
            <a:fld id="{6EC9F4AF-7971-4C83-8626-CDB3A3AF2D6C}"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3561DC1-BA3F-8920-3BDD-8C5C57F12613}"/>
              </a:ext>
            </a:extLst>
          </p:cNvPr>
          <p:cNvSpPr/>
          <p:nvPr userDrawn="1"/>
        </p:nvSpPr>
        <p:spPr>
          <a:xfrm>
            <a:off x="3942730" y="7488981"/>
            <a:ext cx="2016224" cy="216024"/>
          </a:xfrm>
          <a:prstGeom prst="rect">
            <a:avLst/>
          </a:prstGeom>
          <a:solidFill>
            <a:srgbClr val="0A3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40803F2E-0BB4-F22E-EE8A-BF79AEB126EA}"/>
              </a:ext>
            </a:extLst>
          </p:cNvPr>
          <p:cNvSpPr txBox="1"/>
          <p:nvPr userDrawn="1"/>
        </p:nvSpPr>
        <p:spPr>
          <a:xfrm>
            <a:off x="6196239" y="7325801"/>
            <a:ext cx="3867171" cy="523220"/>
          </a:xfrm>
          <a:prstGeom prst="rect">
            <a:avLst/>
          </a:prstGeom>
          <a:noFill/>
        </p:spPr>
        <p:txBody>
          <a:bodyPr wrap="square" rtlCol="0">
            <a:spAutoFit/>
          </a:bodyPr>
          <a:lstStyle/>
          <a:p>
            <a:r>
              <a:rPr lang="es-MX" sz="2800" dirty="0">
                <a:solidFill>
                  <a:schemeClr val="bg1"/>
                </a:solidFill>
              </a:rPr>
              <a:t>CGI 50 años (1975-2025)</a:t>
            </a:r>
            <a:endParaRPr lang="en-US" sz="2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1903" rtl="0" eaLnBrk="1" latinLnBrk="0" hangingPunct="1">
        <a:spcBef>
          <a:spcPct val="0"/>
        </a:spcBef>
        <a:buNone/>
        <a:defRPr sz="5500" kern="1200">
          <a:solidFill>
            <a:schemeClr val="tx1"/>
          </a:solidFill>
          <a:latin typeface="+mj-lt"/>
          <a:ea typeface="+mj-ea"/>
          <a:cs typeface="+mj-cs"/>
        </a:defRPr>
      </a:lvl1pPr>
    </p:titleStyle>
    <p:bodyStyle>
      <a:lvl1pPr marL="428214" indent="-428214" algn="l" defTabSz="1141903"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27796" indent="-356845" algn="l" defTabSz="1141903"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27378" indent="-285476" algn="l" defTabSz="1141903"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98330" indent="-285476" algn="l" defTabSz="1141903"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69281" indent="-285476" algn="l" defTabSz="1141903"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40232" indent="-285476" algn="l" defTabSz="1141903"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1184" indent="-285476" algn="l" defTabSz="1141903"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2135" indent="-285476" algn="l" defTabSz="1141903"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3087" indent="-285476" algn="l" defTabSz="1141903"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s-CO"/>
      </a:defPPr>
      <a:lvl1pPr marL="0" algn="l" defTabSz="1141903" rtl="0" eaLnBrk="1" latinLnBrk="0" hangingPunct="1">
        <a:defRPr sz="2200" kern="1200">
          <a:solidFill>
            <a:schemeClr val="tx1"/>
          </a:solidFill>
          <a:latin typeface="+mn-lt"/>
          <a:ea typeface="+mn-ea"/>
          <a:cs typeface="+mn-cs"/>
        </a:defRPr>
      </a:lvl1pPr>
      <a:lvl2pPr marL="570951" algn="l" defTabSz="1141903" rtl="0" eaLnBrk="1" latinLnBrk="0" hangingPunct="1">
        <a:defRPr sz="2200" kern="1200">
          <a:solidFill>
            <a:schemeClr val="tx1"/>
          </a:solidFill>
          <a:latin typeface="+mn-lt"/>
          <a:ea typeface="+mn-ea"/>
          <a:cs typeface="+mn-cs"/>
        </a:defRPr>
      </a:lvl2pPr>
      <a:lvl3pPr marL="1141903" algn="l" defTabSz="1141903" rtl="0" eaLnBrk="1" latinLnBrk="0" hangingPunct="1">
        <a:defRPr sz="2200" kern="1200">
          <a:solidFill>
            <a:schemeClr val="tx1"/>
          </a:solidFill>
          <a:latin typeface="+mn-lt"/>
          <a:ea typeface="+mn-ea"/>
          <a:cs typeface="+mn-cs"/>
        </a:defRPr>
      </a:lvl3pPr>
      <a:lvl4pPr marL="1712854" algn="l" defTabSz="1141903" rtl="0" eaLnBrk="1" latinLnBrk="0" hangingPunct="1">
        <a:defRPr sz="2200" kern="1200">
          <a:solidFill>
            <a:schemeClr val="tx1"/>
          </a:solidFill>
          <a:latin typeface="+mn-lt"/>
          <a:ea typeface="+mn-ea"/>
          <a:cs typeface="+mn-cs"/>
        </a:defRPr>
      </a:lvl4pPr>
      <a:lvl5pPr marL="2283805" algn="l" defTabSz="1141903" rtl="0" eaLnBrk="1" latinLnBrk="0" hangingPunct="1">
        <a:defRPr sz="2200" kern="1200">
          <a:solidFill>
            <a:schemeClr val="tx1"/>
          </a:solidFill>
          <a:latin typeface="+mn-lt"/>
          <a:ea typeface="+mn-ea"/>
          <a:cs typeface="+mn-cs"/>
        </a:defRPr>
      </a:lvl5pPr>
      <a:lvl6pPr marL="2854757" algn="l" defTabSz="1141903" rtl="0" eaLnBrk="1" latinLnBrk="0" hangingPunct="1">
        <a:defRPr sz="2200" kern="1200">
          <a:solidFill>
            <a:schemeClr val="tx1"/>
          </a:solidFill>
          <a:latin typeface="+mn-lt"/>
          <a:ea typeface="+mn-ea"/>
          <a:cs typeface="+mn-cs"/>
        </a:defRPr>
      </a:lvl6pPr>
      <a:lvl7pPr marL="3425708" algn="l" defTabSz="1141903" rtl="0" eaLnBrk="1" latinLnBrk="0" hangingPunct="1">
        <a:defRPr sz="2200" kern="1200">
          <a:solidFill>
            <a:schemeClr val="tx1"/>
          </a:solidFill>
          <a:latin typeface="+mn-lt"/>
          <a:ea typeface="+mn-ea"/>
          <a:cs typeface="+mn-cs"/>
        </a:defRPr>
      </a:lvl7pPr>
      <a:lvl8pPr marL="3996660" algn="l" defTabSz="1141903" rtl="0" eaLnBrk="1" latinLnBrk="0" hangingPunct="1">
        <a:defRPr sz="2200" kern="1200">
          <a:solidFill>
            <a:schemeClr val="tx1"/>
          </a:solidFill>
          <a:latin typeface="+mn-lt"/>
          <a:ea typeface="+mn-ea"/>
          <a:cs typeface="+mn-cs"/>
        </a:defRPr>
      </a:lvl8pPr>
      <a:lvl9pPr marL="4567611" algn="l" defTabSz="1141903"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4.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8.pn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9.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F875597-6DF3-0E32-87D2-E9C8D7562295}"/>
              </a:ext>
            </a:extLst>
          </p:cNvPr>
          <p:cNvPicPr>
            <a:picLocks noChangeAspect="1"/>
          </p:cNvPicPr>
          <p:nvPr/>
        </p:nvPicPr>
        <p:blipFill>
          <a:blip r:embed="rId2"/>
          <a:stretch>
            <a:fillRect/>
          </a:stretch>
        </p:blipFill>
        <p:spPr>
          <a:xfrm>
            <a:off x="1340248" y="2088381"/>
            <a:ext cx="7138986" cy="4247698"/>
          </a:xfrm>
          <a:prstGeom prst="rect">
            <a:avLst/>
          </a:prstGeom>
          <a:noFill/>
        </p:spPr>
      </p:pic>
      <p:sp>
        <p:nvSpPr>
          <p:cNvPr id="9" name="7 CuadroTexto">
            <a:extLst>
              <a:ext uri="{FF2B5EF4-FFF2-40B4-BE49-F238E27FC236}">
                <a16:creationId xmlns:a16="http://schemas.microsoft.com/office/drawing/2014/main" id="{2D74E833-CAAE-E935-B456-6082BB64D3E7}"/>
              </a:ext>
            </a:extLst>
          </p:cNvPr>
          <p:cNvSpPr txBox="1"/>
          <p:nvPr/>
        </p:nvSpPr>
        <p:spPr>
          <a:xfrm>
            <a:off x="1947767" y="5976813"/>
            <a:ext cx="6150166" cy="970222"/>
          </a:xfrm>
          <a:prstGeom prst="rect">
            <a:avLst/>
          </a:prstGeom>
        </p:spPr>
        <p:txBody>
          <a:bodyPr rtlCol="0">
            <a:normAutofit fontScale="92500" lnSpcReduction="10000"/>
          </a:bodyPr>
          <a:lstStyle/>
          <a:p>
            <a:pPr>
              <a:lnSpc>
                <a:spcPct val="90000"/>
              </a:lnSpc>
              <a:spcBef>
                <a:spcPct val="20000"/>
              </a:spcBef>
              <a:buClr>
                <a:srgbClr val="6CA62C"/>
              </a:buClr>
              <a:tabLst>
                <a:tab pos="2871788" algn="l"/>
              </a:tabLst>
            </a:pPr>
            <a:r>
              <a:rPr lang="es-ES" sz="1600" kern="1200" dirty="0">
                <a:latin typeface="+mn-lt"/>
                <a:ea typeface="+mn-ea"/>
                <a:cs typeface="+mn-cs"/>
              </a:rPr>
              <a:t>Contacto:	</a:t>
            </a:r>
            <a:r>
              <a:rPr lang="es-ES" sz="1600" b="1" kern="1200" dirty="0">
                <a:latin typeface="+mn-lt"/>
                <a:ea typeface="+mn-ea"/>
                <a:cs typeface="+mn-cs"/>
              </a:rPr>
              <a:t>Andrés Tamayo</a:t>
            </a:r>
          </a:p>
          <a:p>
            <a:pPr>
              <a:lnSpc>
                <a:spcPct val="90000"/>
              </a:lnSpc>
              <a:spcBef>
                <a:spcPct val="20000"/>
              </a:spcBef>
              <a:buClr>
                <a:srgbClr val="6CA62C"/>
              </a:buClr>
              <a:tabLst>
                <a:tab pos="2871788" algn="l"/>
              </a:tabLst>
            </a:pPr>
            <a:r>
              <a:rPr lang="es-ES" sz="1600" kern="1200" dirty="0">
                <a:latin typeface="+mn-lt"/>
                <a:ea typeface="+mn-ea"/>
                <a:cs typeface="+mn-cs"/>
              </a:rPr>
              <a:t>	Director/Socio</a:t>
            </a:r>
          </a:p>
          <a:p>
            <a:pPr>
              <a:lnSpc>
                <a:spcPct val="90000"/>
              </a:lnSpc>
              <a:spcBef>
                <a:spcPct val="20000"/>
              </a:spcBef>
              <a:buClr>
                <a:srgbClr val="6CA62C"/>
              </a:buClr>
              <a:tabLst>
                <a:tab pos="2871788" algn="l"/>
              </a:tabLst>
            </a:pPr>
            <a:r>
              <a:rPr lang="es-ES" sz="1600" kern="1200" dirty="0">
                <a:latin typeface="+mn-lt"/>
                <a:ea typeface="+mn-ea"/>
                <a:cs typeface="+mn-cs"/>
              </a:rPr>
              <a:t>	+57 310 813 7435	a</a:t>
            </a:r>
            <a:r>
              <a:rPr lang="es-US" sz="1600" kern="1200" dirty="0" err="1">
                <a:latin typeface="+mn-lt"/>
                <a:ea typeface="+mn-ea"/>
                <a:cs typeface="+mn-cs"/>
              </a:rPr>
              <a:t>ndres</a:t>
            </a:r>
            <a:r>
              <a:rPr lang="es-US" sz="1600" kern="1200" dirty="0">
                <a:latin typeface="+mn-lt"/>
                <a:ea typeface="+mn-ea"/>
                <a:cs typeface="+mn-cs"/>
              </a:rPr>
              <a:t>.</a:t>
            </a:r>
            <a:r>
              <a:rPr lang="es-ES" sz="1600" kern="1200" dirty="0">
                <a:latin typeface="+mn-lt"/>
                <a:ea typeface="+mn-ea"/>
                <a:cs typeface="+mn-cs"/>
              </a:rPr>
              <a:t>tamayo@cgi.com.co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593958" y="410460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410460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410460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4792956"/>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4564949"/>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2021</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44" name="43 Conector recto"/>
          <p:cNvCxnSpPr/>
          <p:nvPr/>
        </p:nvCxnSpPr>
        <p:spPr>
          <a:xfrm rot="5400000" flipH="1" flipV="1">
            <a:off x="7943449" y="342480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6" name="59 CuadroTexto"/>
          <p:cNvSpPr txBox="1"/>
          <p:nvPr/>
        </p:nvSpPr>
        <p:spPr>
          <a:xfrm>
            <a:off x="2665396" y="4279930"/>
            <a:ext cx="4357718" cy="50783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Análisis de alternativas para la vinculación de un inversionista estratégico para </a:t>
            </a:r>
            <a:r>
              <a:rPr lang="es-ES" sz="1350">
                <a:solidFill>
                  <a:schemeClr val="tx1">
                    <a:lumMod val="75000"/>
                    <a:lumOff val="25000"/>
                  </a:schemeClr>
                </a:solidFill>
                <a:latin typeface="Trebuchet MS" pitchFamily="34" charset="0"/>
              </a:rPr>
              <a:t>una PCH</a:t>
            </a:r>
            <a:endParaRPr lang="es-ES" sz="1350" dirty="0">
              <a:solidFill>
                <a:schemeClr val="tx1">
                  <a:lumMod val="75000"/>
                  <a:lumOff val="25000"/>
                </a:schemeClr>
              </a:solidFill>
              <a:latin typeface="Trebuchet MS" pitchFamily="34" charset="0"/>
            </a:endParaRPr>
          </a:p>
        </p:txBody>
      </p:sp>
      <p:sp>
        <p:nvSpPr>
          <p:cNvPr id="39" name="50 CuadroTexto"/>
          <p:cNvSpPr txBox="1"/>
          <p:nvPr/>
        </p:nvSpPr>
        <p:spPr>
          <a:xfrm>
            <a:off x="8578981" y="4568491"/>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51" name="66 CuadroTexto">
            <a:extLst>
              <a:ext uri="{FF2B5EF4-FFF2-40B4-BE49-F238E27FC236}">
                <a16:creationId xmlns:a16="http://schemas.microsoft.com/office/drawing/2014/main" id="{E2CFB2C3-15FB-4934-ABE1-916DD988A8B6}"/>
              </a:ext>
            </a:extLst>
          </p:cNvPr>
          <p:cNvSpPr txBox="1"/>
          <p:nvPr/>
        </p:nvSpPr>
        <p:spPr>
          <a:xfrm>
            <a:off x="7609817" y="327906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2022</a:t>
            </a:r>
          </a:p>
        </p:txBody>
      </p:sp>
      <p:sp>
        <p:nvSpPr>
          <p:cNvPr id="57" name="50 CuadroTexto">
            <a:extLst>
              <a:ext uri="{FF2B5EF4-FFF2-40B4-BE49-F238E27FC236}">
                <a16:creationId xmlns:a16="http://schemas.microsoft.com/office/drawing/2014/main" id="{0B70A9EA-EFD7-40C4-8946-CA82DF7182C8}"/>
              </a:ext>
            </a:extLst>
          </p:cNvPr>
          <p:cNvSpPr txBox="1"/>
          <p:nvPr/>
        </p:nvSpPr>
        <p:spPr>
          <a:xfrm>
            <a:off x="8594180" y="328260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41" name="Picture 330">
            <a:extLst>
              <a:ext uri="{FF2B5EF4-FFF2-40B4-BE49-F238E27FC236}">
                <a16:creationId xmlns:a16="http://schemas.microsoft.com/office/drawing/2014/main" id="{687D71B5-2883-4839-8F44-3565ABBA3B0D}"/>
              </a:ext>
            </a:extLst>
          </p:cNvPr>
          <p:cNvPicPr>
            <a:picLocks noChangeAspect="1" noChangeArrowheads="1"/>
          </p:cNvPicPr>
          <p:nvPr/>
        </p:nvPicPr>
        <p:blipFill>
          <a:blip r:embed="rId3" cstate="print"/>
          <a:srcRect/>
          <a:stretch>
            <a:fillRect/>
          </a:stretch>
        </p:blipFill>
        <p:spPr bwMode="auto">
          <a:xfrm>
            <a:off x="838977" y="4512006"/>
            <a:ext cx="1028700" cy="422275"/>
          </a:xfrm>
          <a:prstGeom prst="rect">
            <a:avLst/>
          </a:prstGeom>
          <a:noFill/>
          <a:ln w="9525">
            <a:noFill/>
            <a:miter lim="800000"/>
            <a:headEnd/>
            <a:tailEnd/>
          </a:ln>
        </p:spPr>
      </p:pic>
      <p:sp>
        <p:nvSpPr>
          <p:cNvPr id="49" name="59 CuadroTexto">
            <a:extLst>
              <a:ext uri="{FF2B5EF4-FFF2-40B4-BE49-F238E27FC236}">
                <a16:creationId xmlns:a16="http://schemas.microsoft.com/office/drawing/2014/main" id="{40264BD0-5911-4233-81C7-87F2187C8AC1}"/>
              </a:ext>
            </a:extLst>
          </p:cNvPr>
          <p:cNvSpPr txBox="1"/>
          <p:nvPr/>
        </p:nvSpPr>
        <p:spPr>
          <a:xfrm>
            <a:off x="2665396" y="2839770"/>
            <a:ext cx="4357718" cy="1131079"/>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financiera a GECELCA para diseñar un plan</a:t>
            </a:r>
          </a:p>
          <a:p>
            <a:pPr algn="just"/>
            <a:r>
              <a:rPr lang="es-CO" sz="1350" dirty="0">
                <a:solidFill>
                  <a:schemeClr val="tx1">
                    <a:lumMod val="75000"/>
                    <a:lumOff val="25000"/>
                  </a:schemeClr>
                </a:solidFill>
                <a:latin typeface="Trebuchet MS" pitchFamily="34" charset="0"/>
              </a:rPr>
              <a:t>de financiación de la estrategia de carbono neutralidad y contribución a la transición energética del país de acuerdo con las especificaciones requeridas.		</a:t>
            </a:r>
            <a:endParaRPr lang="es-ES" sz="1350" dirty="0">
              <a:solidFill>
                <a:schemeClr val="tx1">
                  <a:lumMod val="75000"/>
                  <a:lumOff val="25000"/>
                </a:schemeClr>
              </a:solidFill>
              <a:latin typeface="Trebuchet MS" pitchFamily="34" charset="0"/>
            </a:endParaRPr>
          </a:p>
        </p:txBody>
      </p:sp>
      <p:pic>
        <p:nvPicPr>
          <p:cNvPr id="58" name="Picture 121">
            <a:extLst>
              <a:ext uri="{FF2B5EF4-FFF2-40B4-BE49-F238E27FC236}">
                <a16:creationId xmlns:a16="http://schemas.microsoft.com/office/drawing/2014/main" id="{52E371ED-4DEB-41DB-8D5F-9E6C66A5F873}"/>
              </a:ext>
            </a:extLst>
          </p:cNvPr>
          <p:cNvPicPr>
            <a:picLocks noChangeAspect="1" noChangeArrowheads="1"/>
          </p:cNvPicPr>
          <p:nvPr/>
        </p:nvPicPr>
        <p:blipFill>
          <a:blip r:embed="rId4" cstate="print"/>
          <a:srcRect/>
          <a:stretch>
            <a:fillRect/>
          </a:stretch>
        </p:blipFill>
        <p:spPr bwMode="auto">
          <a:xfrm>
            <a:off x="736570" y="3031818"/>
            <a:ext cx="1122363" cy="434975"/>
          </a:xfrm>
          <a:prstGeom prst="rect">
            <a:avLst/>
          </a:prstGeom>
          <a:noFill/>
          <a:ln w="9525">
            <a:noFill/>
            <a:miter lim="800000"/>
            <a:headEnd/>
            <a:tailEnd/>
          </a:ln>
        </p:spPr>
      </p:pic>
      <p:sp>
        <p:nvSpPr>
          <p:cNvPr id="60" name="3 CuadroTexto">
            <a:extLst>
              <a:ext uri="{FF2B5EF4-FFF2-40B4-BE49-F238E27FC236}">
                <a16:creationId xmlns:a16="http://schemas.microsoft.com/office/drawing/2014/main" id="{C3EFE286-07C8-4489-BF4D-E64DFBED565A}"/>
              </a:ext>
            </a:extLst>
          </p:cNvPr>
          <p:cNvSpPr txBox="1"/>
          <p:nvPr/>
        </p:nvSpPr>
        <p:spPr>
          <a:xfrm>
            <a:off x="2664000" y="5472757"/>
            <a:ext cx="4357718" cy="923330"/>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Estructuración de la oferta exitosa del Grupo EEP para comprar Caribe Sol, hoy Air-e. Identificación y trámite de recursos no bancarios y diseño de líneas de descuento de subsidios con la FDN.</a:t>
            </a:r>
          </a:p>
        </p:txBody>
      </p:sp>
      <p:sp>
        <p:nvSpPr>
          <p:cNvPr id="62" name="41 CuadroTexto">
            <a:extLst>
              <a:ext uri="{FF2B5EF4-FFF2-40B4-BE49-F238E27FC236}">
                <a16:creationId xmlns:a16="http://schemas.microsoft.com/office/drawing/2014/main" id="{110D4EE8-9F9B-4E87-9AEE-0A623B6B0F83}"/>
              </a:ext>
            </a:extLst>
          </p:cNvPr>
          <p:cNvSpPr txBox="1"/>
          <p:nvPr/>
        </p:nvSpPr>
        <p:spPr>
          <a:xfrm>
            <a:off x="7614000" y="568878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2020</a:t>
            </a:r>
          </a:p>
        </p:txBody>
      </p:sp>
      <p:sp>
        <p:nvSpPr>
          <p:cNvPr id="63" name="50 CuadroTexto">
            <a:extLst>
              <a:ext uri="{FF2B5EF4-FFF2-40B4-BE49-F238E27FC236}">
                <a16:creationId xmlns:a16="http://schemas.microsoft.com/office/drawing/2014/main" id="{224A717C-075C-4AE4-ABDA-E5FC8236C306}"/>
              </a:ext>
            </a:extLst>
          </p:cNvPr>
          <p:cNvSpPr txBox="1"/>
          <p:nvPr/>
        </p:nvSpPr>
        <p:spPr>
          <a:xfrm>
            <a:off x="8514000" y="5688304"/>
            <a:ext cx="1209267" cy="338554"/>
          </a:xfrm>
          <a:prstGeom prst="rect">
            <a:avLst/>
          </a:prstGeom>
          <a:noFill/>
        </p:spPr>
        <p:txBody>
          <a:bodyPr wrap="square" rtlCol="0">
            <a:spAutoFit/>
          </a:bodyPr>
          <a:lstStyle>
            <a:defPPr>
              <a:defRPr lang="es-CO"/>
            </a:defPPr>
            <a:lvl1pPr>
              <a:defRPr sz="1400" b="1">
                <a:solidFill>
                  <a:schemeClr val="tx1">
                    <a:lumMod val="75000"/>
                    <a:lumOff val="25000"/>
                  </a:schemeClr>
                </a:solidFill>
                <a:latin typeface="Trebuchet MS" pitchFamily="34" charset="0"/>
              </a:defRPr>
            </a:lvl1pPr>
          </a:lstStyle>
          <a:p>
            <a:r>
              <a:rPr lang="es-ES" dirty="0"/>
              <a:t>Finalizado</a:t>
            </a:r>
          </a:p>
        </p:txBody>
      </p:sp>
      <p:cxnSp>
        <p:nvCxnSpPr>
          <p:cNvPr id="65" name="53 Conector recto">
            <a:extLst>
              <a:ext uri="{FF2B5EF4-FFF2-40B4-BE49-F238E27FC236}">
                <a16:creationId xmlns:a16="http://schemas.microsoft.com/office/drawing/2014/main" id="{39857382-4BAC-487C-986D-F7F26C8F274B}"/>
              </a:ext>
            </a:extLst>
          </p:cNvPr>
          <p:cNvCxnSpPr/>
          <p:nvPr/>
        </p:nvCxnSpPr>
        <p:spPr>
          <a:xfrm>
            <a:off x="2558048" y="540074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6" name="54 Conector recto">
            <a:extLst>
              <a:ext uri="{FF2B5EF4-FFF2-40B4-BE49-F238E27FC236}">
                <a16:creationId xmlns:a16="http://schemas.microsoft.com/office/drawing/2014/main" id="{AB3A9EE9-B2D5-4B40-8F47-B4E9C87C7660}"/>
              </a:ext>
            </a:extLst>
          </p:cNvPr>
          <p:cNvCxnSpPr/>
          <p:nvPr/>
        </p:nvCxnSpPr>
        <p:spPr>
          <a:xfrm>
            <a:off x="486346" y="540074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8" name="60 Conector recto">
            <a:extLst>
              <a:ext uri="{FF2B5EF4-FFF2-40B4-BE49-F238E27FC236}">
                <a16:creationId xmlns:a16="http://schemas.microsoft.com/office/drawing/2014/main" id="{48A66986-E8BA-4E71-A4F3-0FEF0490FB53}"/>
              </a:ext>
            </a:extLst>
          </p:cNvPr>
          <p:cNvCxnSpPr/>
          <p:nvPr/>
        </p:nvCxnSpPr>
        <p:spPr>
          <a:xfrm>
            <a:off x="7487270" y="540074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9" name="63 Conector recto">
            <a:extLst>
              <a:ext uri="{FF2B5EF4-FFF2-40B4-BE49-F238E27FC236}">
                <a16:creationId xmlns:a16="http://schemas.microsoft.com/office/drawing/2014/main" id="{652D1657-32B1-4FD0-8B47-2AEB9853D2D5}"/>
              </a:ext>
            </a:extLst>
          </p:cNvPr>
          <p:cNvCxnSpPr/>
          <p:nvPr/>
        </p:nvCxnSpPr>
        <p:spPr>
          <a:xfrm rot="5400000" flipH="1" flipV="1">
            <a:off x="7943449" y="608055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2" name="AutoShape 2" descr="Logo Energía de Pereira">
            <a:extLst>
              <a:ext uri="{FF2B5EF4-FFF2-40B4-BE49-F238E27FC236}">
                <a16:creationId xmlns:a16="http://schemas.microsoft.com/office/drawing/2014/main" id="{346904E6-9207-582F-9663-A2B62F211E78}"/>
              </a:ext>
            </a:extLst>
          </p:cNvPr>
          <p:cNvSpPr>
            <a:spLocks noChangeAspect="1" noChangeArrowheads="1"/>
          </p:cNvSpPr>
          <p:nvPr/>
        </p:nvSpPr>
        <p:spPr bwMode="auto">
          <a:xfrm>
            <a:off x="4870450" y="3735388"/>
            <a:ext cx="1664568" cy="16645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 name="Imagen 3">
            <a:extLst>
              <a:ext uri="{FF2B5EF4-FFF2-40B4-BE49-F238E27FC236}">
                <a16:creationId xmlns:a16="http://schemas.microsoft.com/office/drawing/2014/main" id="{3E9908C0-3E78-9B01-3F30-34A2BC319132}"/>
              </a:ext>
            </a:extLst>
          </p:cNvPr>
          <p:cNvPicPr>
            <a:picLocks noChangeAspect="1"/>
          </p:cNvPicPr>
          <p:nvPr/>
        </p:nvPicPr>
        <p:blipFill>
          <a:blip r:embed="rId5"/>
          <a:stretch>
            <a:fillRect/>
          </a:stretch>
        </p:blipFill>
        <p:spPr>
          <a:xfrm>
            <a:off x="705567" y="5781583"/>
            <a:ext cx="1153366" cy="428996"/>
          </a:xfrm>
          <a:prstGeom prst="rect">
            <a:avLst/>
          </a:prstGeom>
        </p:spPr>
      </p:pic>
    </p:spTree>
    <p:extLst>
      <p:ext uri="{BB962C8B-B14F-4D97-AF65-F5344CB8AC3E}">
        <p14:creationId xmlns:p14="http://schemas.microsoft.com/office/powerpoint/2010/main" val="364101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94392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2021</a:t>
            </a:r>
          </a:p>
        </p:txBody>
      </p:sp>
      <p:cxnSp>
        <p:nvCxnSpPr>
          <p:cNvPr id="54" name="53 Conector recto"/>
          <p:cNvCxnSpPr/>
          <p:nvPr/>
        </p:nvCxnSpPr>
        <p:spPr>
          <a:xfrm>
            <a:off x="2593958" y="518472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18472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518472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593482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0681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2020</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38" name="37 Conector recto"/>
          <p:cNvCxnSpPr/>
          <p:nvPr/>
        </p:nvCxnSpPr>
        <p:spPr>
          <a:xfrm>
            <a:off x="522000" y="381657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95600" y="381657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flipH="1" flipV="1">
            <a:off x="7943449" y="312822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43130" y="381657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rot="5400000" flipH="1" flipV="1">
            <a:off x="7943449"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3" name="3 CuadroTexto"/>
          <p:cNvSpPr txBox="1"/>
          <p:nvPr/>
        </p:nvSpPr>
        <p:spPr>
          <a:xfrm>
            <a:off x="2665396" y="2859869"/>
            <a:ext cx="4357718" cy="50783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en valoración de su participación en una empresa Holding del Sector Eléctrico (Confidencial)</a:t>
            </a:r>
          </a:p>
        </p:txBody>
      </p:sp>
      <p:sp>
        <p:nvSpPr>
          <p:cNvPr id="56" name="59 CuadroTexto"/>
          <p:cNvSpPr txBox="1"/>
          <p:nvPr/>
        </p:nvSpPr>
        <p:spPr>
          <a:xfrm>
            <a:off x="2665396" y="5421798"/>
            <a:ext cx="4357718" cy="71558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Elaboración del estudio de factibilidad y viabilidad  financiera del proyecto del Corredor gastronómico y artesanal del Municipio de Quimbaya</a:t>
            </a:r>
          </a:p>
        </p:txBody>
      </p:sp>
      <p:sp>
        <p:nvSpPr>
          <p:cNvPr id="39" name="50 CuadroTexto"/>
          <p:cNvSpPr txBox="1"/>
          <p:nvPr/>
        </p:nvSpPr>
        <p:spPr>
          <a:xfrm>
            <a:off x="8578981" y="5710359"/>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3" name="50 CuadroTexto"/>
          <p:cNvSpPr txBox="1"/>
          <p:nvPr/>
        </p:nvSpPr>
        <p:spPr>
          <a:xfrm>
            <a:off x="8578981" y="2964643"/>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7" name="Imagen 6">
            <a:extLst>
              <a:ext uri="{FF2B5EF4-FFF2-40B4-BE49-F238E27FC236}">
                <a16:creationId xmlns:a16="http://schemas.microsoft.com/office/drawing/2014/main" id="{FDE83D05-63B2-48E0-A4F1-FBAE351E6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99" y="2825895"/>
            <a:ext cx="1692056" cy="604654"/>
          </a:xfrm>
          <a:prstGeom prst="rect">
            <a:avLst/>
          </a:prstGeom>
        </p:spPr>
      </p:pic>
      <p:cxnSp>
        <p:nvCxnSpPr>
          <p:cNvPr id="47" name="63 Conector recto">
            <a:extLst>
              <a:ext uri="{FF2B5EF4-FFF2-40B4-BE49-F238E27FC236}">
                <a16:creationId xmlns:a16="http://schemas.microsoft.com/office/drawing/2014/main" id="{D29335C9-FA5E-46C9-B071-D9944C9B547E}"/>
              </a:ext>
            </a:extLst>
          </p:cNvPr>
          <p:cNvCxnSpPr/>
          <p:nvPr/>
        </p:nvCxnSpPr>
        <p:spPr>
          <a:xfrm rot="5400000" flipH="1" flipV="1">
            <a:off x="7958648" y="464894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1" name="66 CuadroTexto">
            <a:extLst>
              <a:ext uri="{FF2B5EF4-FFF2-40B4-BE49-F238E27FC236}">
                <a16:creationId xmlns:a16="http://schemas.microsoft.com/office/drawing/2014/main" id="{E2CFB2C3-15FB-4934-ABE1-916DD988A8B6}"/>
              </a:ext>
            </a:extLst>
          </p:cNvPr>
          <p:cNvSpPr txBox="1"/>
          <p:nvPr/>
        </p:nvSpPr>
        <p:spPr>
          <a:xfrm>
            <a:off x="7609817" y="442093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2020</a:t>
            </a:r>
          </a:p>
        </p:txBody>
      </p:sp>
      <p:sp>
        <p:nvSpPr>
          <p:cNvPr id="52" name="59 CuadroTexto">
            <a:extLst>
              <a:ext uri="{FF2B5EF4-FFF2-40B4-BE49-F238E27FC236}">
                <a16:creationId xmlns:a16="http://schemas.microsoft.com/office/drawing/2014/main" id="{E489F6AE-7BD1-4B79-B984-6096FA1F861C}"/>
              </a:ext>
            </a:extLst>
          </p:cNvPr>
          <p:cNvSpPr txBox="1"/>
          <p:nvPr/>
        </p:nvSpPr>
        <p:spPr>
          <a:xfrm>
            <a:off x="2680595" y="4135914"/>
            <a:ext cx="4357718" cy="71558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Elaboración del estudio de factibilidad y viabilidad  financiera del proyecto del Corredor gastronómico y artesanal del Municipio de Santa Rosa de Cabal</a:t>
            </a:r>
          </a:p>
        </p:txBody>
      </p:sp>
      <p:sp>
        <p:nvSpPr>
          <p:cNvPr id="57" name="50 CuadroTexto">
            <a:extLst>
              <a:ext uri="{FF2B5EF4-FFF2-40B4-BE49-F238E27FC236}">
                <a16:creationId xmlns:a16="http://schemas.microsoft.com/office/drawing/2014/main" id="{0B70A9EA-EFD7-40C4-8946-CA82DF7182C8}"/>
              </a:ext>
            </a:extLst>
          </p:cNvPr>
          <p:cNvSpPr txBox="1"/>
          <p:nvPr/>
        </p:nvSpPr>
        <p:spPr>
          <a:xfrm>
            <a:off x="8594180" y="4424475"/>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3" name="Picture 2" descr="A close - up of a clock&#10;&#10;Description automatically generated with low confidence">
            <a:extLst>
              <a:ext uri="{FF2B5EF4-FFF2-40B4-BE49-F238E27FC236}">
                <a16:creationId xmlns:a16="http://schemas.microsoft.com/office/drawing/2014/main" id="{49D90A8A-6EC8-48D6-990F-74B0E2C05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98" y="4037322"/>
            <a:ext cx="1041977" cy="1003387"/>
          </a:xfrm>
          <a:prstGeom prst="rect">
            <a:avLst/>
          </a:prstGeom>
        </p:spPr>
      </p:pic>
      <p:pic>
        <p:nvPicPr>
          <p:cNvPr id="8" name="Picture 7" descr="A picture containing text, queen, vector graphics&#10;&#10;Description automatically generated">
            <a:extLst>
              <a:ext uri="{FF2B5EF4-FFF2-40B4-BE49-F238E27FC236}">
                <a16:creationId xmlns:a16="http://schemas.microsoft.com/office/drawing/2014/main" id="{813DF5FA-A461-4861-B9E3-980DCF52CF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512" y="5279345"/>
            <a:ext cx="1081105" cy="1310958"/>
          </a:xfrm>
          <a:prstGeom prst="rect">
            <a:avLst/>
          </a:prstGeom>
        </p:spPr>
      </p:pic>
    </p:spTree>
    <p:extLst>
      <p:ext uri="{BB962C8B-B14F-4D97-AF65-F5344CB8AC3E}">
        <p14:creationId xmlns:p14="http://schemas.microsoft.com/office/powerpoint/2010/main" val="213751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72439"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593958" y="518472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18472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518472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593482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0681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2020</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38" name="37 Conector recto"/>
          <p:cNvCxnSpPr/>
          <p:nvPr/>
        </p:nvCxnSpPr>
        <p:spPr>
          <a:xfrm>
            <a:off x="522000" y="381657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95600" y="381657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flipH="1" flipV="1">
            <a:off x="7943449" y="457693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43130" y="381657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rot="5400000" flipH="1" flipV="1">
            <a:off x="7943449"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6" name="59 CuadroTexto"/>
          <p:cNvSpPr txBox="1"/>
          <p:nvPr/>
        </p:nvSpPr>
        <p:spPr>
          <a:xfrm>
            <a:off x="2805363" y="4078265"/>
            <a:ext cx="4357718" cy="71558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Estructuración de un proceso de vinculación de un aliado estratégico para el desarrollo del proyecto Miel 2. Valor estimado: USD 200 millones</a:t>
            </a:r>
          </a:p>
        </p:txBody>
      </p:sp>
      <p:sp>
        <p:nvSpPr>
          <p:cNvPr id="39" name="50 CuadroTexto"/>
          <p:cNvSpPr txBox="1"/>
          <p:nvPr/>
        </p:nvSpPr>
        <p:spPr>
          <a:xfrm>
            <a:off x="8578981" y="5710359"/>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3" name="Picture 2" descr="Logo, company name&#10;&#10;Description automatically generated">
            <a:extLst>
              <a:ext uri="{FF2B5EF4-FFF2-40B4-BE49-F238E27FC236}">
                <a16:creationId xmlns:a16="http://schemas.microsoft.com/office/drawing/2014/main" id="{C29FE183-C5EC-4985-AE68-62F35EA91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11" y="5311852"/>
            <a:ext cx="845672" cy="1235685"/>
          </a:xfrm>
          <a:prstGeom prst="rect">
            <a:avLst/>
          </a:prstGeom>
        </p:spPr>
      </p:pic>
      <p:pic>
        <p:nvPicPr>
          <p:cNvPr id="47" name="Picture 46" descr="Logo, company name&#10;&#10;Description automatically generated">
            <a:extLst>
              <a:ext uri="{FF2B5EF4-FFF2-40B4-BE49-F238E27FC236}">
                <a16:creationId xmlns:a16="http://schemas.microsoft.com/office/drawing/2014/main" id="{A0632431-840E-443A-BFD0-575E673DF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11" y="3888581"/>
            <a:ext cx="845672" cy="1235685"/>
          </a:xfrm>
          <a:prstGeom prst="rect">
            <a:avLst/>
          </a:prstGeom>
        </p:spPr>
      </p:pic>
      <p:sp>
        <p:nvSpPr>
          <p:cNvPr id="51" name="59 CuadroTexto">
            <a:extLst>
              <a:ext uri="{FF2B5EF4-FFF2-40B4-BE49-F238E27FC236}">
                <a16:creationId xmlns:a16="http://schemas.microsoft.com/office/drawing/2014/main" id="{BA83EA9D-063C-42E4-AEB0-B5968F057269}"/>
              </a:ext>
            </a:extLst>
          </p:cNvPr>
          <p:cNvSpPr txBox="1"/>
          <p:nvPr/>
        </p:nvSpPr>
        <p:spPr>
          <a:xfrm>
            <a:off x="2805363" y="5506456"/>
            <a:ext cx="4357718" cy="71558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Elaboración de un modelo financiero para el análisis y valoración de proyectos de generación hidráulica en distintas etapas.</a:t>
            </a:r>
          </a:p>
        </p:txBody>
      </p:sp>
      <p:sp>
        <p:nvSpPr>
          <p:cNvPr id="52" name="66 CuadroTexto">
            <a:extLst>
              <a:ext uri="{FF2B5EF4-FFF2-40B4-BE49-F238E27FC236}">
                <a16:creationId xmlns:a16="http://schemas.microsoft.com/office/drawing/2014/main" id="{97A862CE-E05B-42E9-86EB-FB9E8CABAAE1}"/>
              </a:ext>
            </a:extLst>
          </p:cNvPr>
          <p:cNvSpPr txBox="1"/>
          <p:nvPr/>
        </p:nvSpPr>
        <p:spPr>
          <a:xfrm>
            <a:off x="7515315" y="4248621"/>
            <a:ext cx="928213" cy="646331"/>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2020 a 2022</a:t>
            </a:r>
          </a:p>
        </p:txBody>
      </p:sp>
      <p:sp>
        <p:nvSpPr>
          <p:cNvPr id="60" name="50 CuadroTexto">
            <a:extLst>
              <a:ext uri="{FF2B5EF4-FFF2-40B4-BE49-F238E27FC236}">
                <a16:creationId xmlns:a16="http://schemas.microsoft.com/office/drawing/2014/main" id="{B753BCE1-6B3F-4DF9-B406-6344AD3BEDB8}"/>
              </a:ext>
            </a:extLst>
          </p:cNvPr>
          <p:cNvSpPr txBox="1"/>
          <p:nvPr/>
        </p:nvSpPr>
        <p:spPr>
          <a:xfrm>
            <a:off x="8594180" y="4407654"/>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4" name="Picture 3" descr="Shape&#10;&#10;Description automatically generated">
            <a:extLst>
              <a:ext uri="{FF2B5EF4-FFF2-40B4-BE49-F238E27FC236}">
                <a16:creationId xmlns:a16="http://schemas.microsoft.com/office/drawing/2014/main" id="{5870EF7B-62D3-489B-A7A1-AE70D0EF46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656" y="2882889"/>
            <a:ext cx="1078323" cy="522015"/>
          </a:xfrm>
          <a:prstGeom prst="rect">
            <a:avLst/>
          </a:prstGeom>
        </p:spPr>
      </p:pic>
      <p:sp>
        <p:nvSpPr>
          <p:cNvPr id="41" name="59 CuadroTexto">
            <a:extLst>
              <a:ext uri="{FF2B5EF4-FFF2-40B4-BE49-F238E27FC236}">
                <a16:creationId xmlns:a16="http://schemas.microsoft.com/office/drawing/2014/main" id="{B5D3E8E5-E66C-41FD-AB5B-9ADE15F75934}"/>
              </a:ext>
            </a:extLst>
          </p:cNvPr>
          <p:cNvSpPr txBox="1"/>
          <p:nvPr/>
        </p:nvSpPr>
        <p:spPr>
          <a:xfrm>
            <a:off x="2665396" y="2677219"/>
            <a:ext cx="4357718" cy="923330"/>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Elaboración del estudio de factibilidad y viabilidad jurídica y financiera del proyecto construcción Mirador Turístico y Paisajístico Alto de la Cruz en el Municipio de San José, Caldas</a:t>
            </a:r>
          </a:p>
        </p:txBody>
      </p:sp>
      <p:sp>
        <p:nvSpPr>
          <p:cNvPr id="42" name="66 CuadroTexto">
            <a:extLst>
              <a:ext uri="{FF2B5EF4-FFF2-40B4-BE49-F238E27FC236}">
                <a16:creationId xmlns:a16="http://schemas.microsoft.com/office/drawing/2014/main" id="{976D8ECF-8526-4241-9E19-2180B1404965}"/>
              </a:ext>
            </a:extLst>
          </p:cNvPr>
          <p:cNvSpPr txBox="1"/>
          <p:nvPr/>
        </p:nvSpPr>
        <p:spPr>
          <a:xfrm>
            <a:off x="7621978" y="2954218"/>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2020</a:t>
            </a:r>
          </a:p>
        </p:txBody>
      </p:sp>
      <p:sp>
        <p:nvSpPr>
          <p:cNvPr id="43" name="50 CuadroTexto">
            <a:extLst>
              <a:ext uri="{FF2B5EF4-FFF2-40B4-BE49-F238E27FC236}">
                <a16:creationId xmlns:a16="http://schemas.microsoft.com/office/drawing/2014/main" id="{DF68A18B-2B45-4244-AB9F-A65ECB9EF739}"/>
              </a:ext>
            </a:extLst>
          </p:cNvPr>
          <p:cNvSpPr txBox="1"/>
          <p:nvPr/>
        </p:nvSpPr>
        <p:spPr>
          <a:xfrm>
            <a:off x="8609314" y="295247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extLst>
      <p:ext uri="{BB962C8B-B14F-4D97-AF65-F5344CB8AC3E}">
        <p14:creationId xmlns:p14="http://schemas.microsoft.com/office/powerpoint/2010/main" val="254763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439263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2017</a:t>
            </a:r>
          </a:p>
        </p:txBody>
      </p:sp>
      <p:cxnSp>
        <p:nvCxnSpPr>
          <p:cNvPr id="54" name="53 Conector recto"/>
          <p:cNvCxnSpPr/>
          <p:nvPr/>
        </p:nvCxnSpPr>
        <p:spPr>
          <a:xfrm>
            <a:off x="2593958" y="518472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18472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518472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593482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0681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2019</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38" name="37 Conector recto"/>
          <p:cNvCxnSpPr/>
          <p:nvPr/>
        </p:nvCxnSpPr>
        <p:spPr>
          <a:xfrm>
            <a:off x="522000" y="381657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95600" y="381657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flipH="1" flipV="1">
            <a:off x="7943449" y="457693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43130" y="381657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7596000" y="29431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2019</a:t>
            </a:r>
          </a:p>
        </p:txBody>
      </p:sp>
      <p:cxnSp>
        <p:nvCxnSpPr>
          <p:cNvPr id="50" name="49 Conector recto"/>
          <p:cNvCxnSpPr/>
          <p:nvPr/>
        </p:nvCxnSpPr>
        <p:spPr>
          <a:xfrm rot="5400000" flipH="1" flipV="1">
            <a:off x="7943449"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1" name="50 CuadroTexto"/>
          <p:cNvSpPr txBox="1"/>
          <p:nvPr/>
        </p:nvSpPr>
        <p:spPr>
          <a:xfrm>
            <a:off x="8623250" y="3004740"/>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53" name="3 CuadroTexto"/>
          <p:cNvSpPr txBox="1"/>
          <p:nvPr/>
        </p:nvSpPr>
        <p:spPr>
          <a:xfrm>
            <a:off x="2665396" y="4308579"/>
            <a:ext cx="4357718" cy="50783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en la adquisición del mercado de energía de la ciudad de Cartago</a:t>
            </a:r>
          </a:p>
        </p:txBody>
      </p:sp>
      <p:sp>
        <p:nvSpPr>
          <p:cNvPr id="56" name="59 CuadroTexto"/>
          <p:cNvSpPr txBox="1"/>
          <p:nvPr/>
        </p:nvSpPr>
        <p:spPr>
          <a:xfrm>
            <a:off x="2665396" y="5421798"/>
            <a:ext cx="4357718" cy="1131079"/>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Apoyo y acompañamiento estratégico, financiero y de Banca de Inversión para el proceso de movilización de recursos que permita la construcción y puesta en marcha de las facilidades requeridas en la mina Las Palmeras</a:t>
            </a:r>
          </a:p>
        </p:txBody>
      </p:sp>
      <p:sp>
        <p:nvSpPr>
          <p:cNvPr id="39" name="50 CuadroTexto"/>
          <p:cNvSpPr txBox="1"/>
          <p:nvPr/>
        </p:nvSpPr>
        <p:spPr>
          <a:xfrm>
            <a:off x="8578981" y="5710359"/>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3" name="50 CuadroTexto"/>
          <p:cNvSpPr txBox="1"/>
          <p:nvPr/>
        </p:nvSpPr>
        <p:spPr>
          <a:xfrm>
            <a:off x="8578981" y="4413353"/>
            <a:ext cx="1109190" cy="523220"/>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 con éxito</a:t>
            </a:r>
          </a:p>
        </p:txBody>
      </p:sp>
      <p:pic>
        <p:nvPicPr>
          <p:cNvPr id="46" name="Picture 121">
            <a:extLst>
              <a:ext uri="{FF2B5EF4-FFF2-40B4-BE49-F238E27FC236}">
                <a16:creationId xmlns:a16="http://schemas.microsoft.com/office/drawing/2014/main" id="{C225D17F-873E-4E97-844A-1D0B49487218}"/>
              </a:ext>
            </a:extLst>
          </p:cNvPr>
          <p:cNvPicPr>
            <a:picLocks noChangeAspect="1" noChangeArrowheads="1"/>
          </p:cNvPicPr>
          <p:nvPr/>
        </p:nvPicPr>
        <p:blipFill>
          <a:blip r:embed="rId3" cstate="print"/>
          <a:srcRect/>
          <a:stretch>
            <a:fillRect/>
          </a:stretch>
        </p:blipFill>
        <p:spPr bwMode="auto">
          <a:xfrm>
            <a:off x="736570" y="5613846"/>
            <a:ext cx="1122363" cy="434975"/>
          </a:xfrm>
          <a:prstGeom prst="rect">
            <a:avLst/>
          </a:prstGeom>
          <a:noFill/>
          <a:ln w="9525">
            <a:noFill/>
            <a:miter lim="800000"/>
            <a:headEnd/>
            <a:tailEnd/>
          </a:ln>
        </p:spPr>
      </p:pic>
      <p:pic>
        <p:nvPicPr>
          <p:cNvPr id="7" name="Imagen 6">
            <a:extLst>
              <a:ext uri="{FF2B5EF4-FFF2-40B4-BE49-F238E27FC236}">
                <a16:creationId xmlns:a16="http://schemas.microsoft.com/office/drawing/2014/main" id="{FDE83D05-63B2-48E0-A4F1-FBAE351E6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99" y="4274605"/>
            <a:ext cx="1692056" cy="604654"/>
          </a:xfrm>
          <a:prstGeom prst="rect">
            <a:avLst/>
          </a:prstGeom>
        </p:spPr>
      </p:pic>
      <p:sp>
        <p:nvSpPr>
          <p:cNvPr id="48" name="3 CuadroTexto">
            <a:extLst>
              <a:ext uri="{FF2B5EF4-FFF2-40B4-BE49-F238E27FC236}">
                <a16:creationId xmlns:a16="http://schemas.microsoft.com/office/drawing/2014/main" id="{F0471FB5-197B-4478-8492-B2E4835F9234}"/>
              </a:ext>
            </a:extLst>
          </p:cNvPr>
          <p:cNvSpPr txBox="1"/>
          <p:nvPr/>
        </p:nvSpPr>
        <p:spPr>
          <a:xfrm>
            <a:off x="2733997" y="2880388"/>
            <a:ext cx="4357718" cy="71558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para la evaluación y posterior financiación de un proyecto de una Pequeña Central Hidroeléctrica en Caldas.</a:t>
            </a:r>
          </a:p>
        </p:txBody>
      </p:sp>
      <p:pic>
        <p:nvPicPr>
          <p:cNvPr id="58" name="Picture 330">
            <a:extLst>
              <a:ext uri="{FF2B5EF4-FFF2-40B4-BE49-F238E27FC236}">
                <a16:creationId xmlns:a16="http://schemas.microsoft.com/office/drawing/2014/main" id="{21694EAE-F169-4C4C-8C9B-6F7C57DE0557}"/>
              </a:ext>
            </a:extLst>
          </p:cNvPr>
          <p:cNvPicPr>
            <a:picLocks noChangeAspect="1" noChangeArrowheads="1"/>
          </p:cNvPicPr>
          <p:nvPr/>
        </p:nvPicPr>
        <p:blipFill>
          <a:blip r:embed="rId5" cstate="print"/>
          <a:srcRect/>
          <a:stretch>
            <a:fillRect/>
          </a:stretch>
        </p:blipFill>
        <p:spPr bwMode="auto">
          <a:xfrm>
            <a:off x="838977" y="2922214"/>
            <a:ext cx="1028700" cy="422275"/>
          </a:xfrm>
          <a:prstGeom prst="rect">
            <a:avLst/>
          </a:prstGeom>
          <a:noFill/>
          <a:ln w="9525">
            <a:noFill/>
            <a:miter lim="800000"/>
            <a:headEnd/>
            <a:tailEnd/>
          </a:ln>
        </p:spPr>
      </p:pic>
    </p:spTree>
    <p:extLst>
      <p:ext uri="{BB962C8B-B14F-4D97-AF65-F5344CB8AC3E}">
        <p14:creationId xmlns:p14="http://schemas.microsoft.com/office/powerpoint/2010/main" val="255005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736453"/>
            <a:ext cx="4357718" cy="50783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en la elaboración de un modelo financiero para las proyecciones de la empresa</a:t>
            </a:r>
            <a:endParaRPr lang="es-ES" sz="1350" dirty="0">
              <a:solidFill>
                <a:schemeClr val="tx1">
                  <a:lumMod val="75000"/>
                  <a:lumOff val="25000"/>
                </a:schemeClr>
              </a:solidFill>
              <a:latin typeface="Trebuchet MS" pitchFamily="34" charset="0"/>
            </a:endParaRP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439263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2018</a:t>
            </a:r>
          </a:p>
        </p:txBody>
      </p:sp>
      <p:cxnSp>
        <p:nvCxnSpPr>
          <p:cNvPr id="54" name="53 Conector recto"/>
          <p:cNvCxnSpPr/>
          <p:nvPr/>
        </p:nvCxnSpPr>
        <p:spPr>
          <a:xfrm>
            <a:off x="2593958" y="518472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18472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518472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593482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0681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2018</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38" name="37 Conector recto"/>
          <p:cNvCxnSpPr/>
          <p:nvPr/>
        </p:nvCxnSpPr>
        <p:spPr>
          <a:xfrm>
            <a:off x="522000" y="381657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95600" y="381657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flipH="1" flipV="1">
            <a:off x="7943449" y="457693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43130" y="381657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7596000" y="29431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2019</a:t>
            </a:r>
          </a:p>
        </p:txBody>
      </p:sp>
      <p:cxnSp>
        <p:nvCxnSpPr>
          <p:cNvPr id="50" name="49 Conector recto"/>
          <p:cNvCxnSpPr/>
          <p:nvPr/>
        </p:nvCxnSpPr>
        <p:spPr>
          <a:xfrm rot="5400000" flipH="1" flipV="1">
            <a:off x="7943449"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3" name="3 CuadroTexto"/>
          <p:cNvSpPr txBox="1"/>
          <p:nvPr/>
        </p:nvSpPr>
        <p:spPr>
          <a:xfrm>
            <a:off x="2665396" y="3989913"/>
            <a:ext cx="4357718" cy="1338828"/>
          </a:xfrm>
          <a:prstGeom prst="rect">
            <a:avLst/>
          </a:prstGeom>
          <a:noFill/>
        </p:spPr>
        <p:txBody>
          <a:bodyPr wrap="square" rtlCol="0">
            <a:spAutoFit/>
          </a:bodyPr>
          <a:lstStyle/>
          <a:p>
            <a:pPr algn="just"/>
            <a:r>
              <a:rPr lang="es-ES" sz="1350" i="1" dirty="0" err="1">
                <a:solidFill>
                  <a:schemeClr val="tx1">
                    <a:lumMod val="75000"/>
                    <a:lumOff val="25000"/>
                  </a:schemeClr>
                </a:solidFill>
                <a:latin typeface="Trebuchet MS" pitchFamily="34" charset="0"/>
              </a:rPr>
              <a:t>Fairness</a:t>
            </a:r>
            <a:r>
              <a:rPr lang="es-ES" sz="1350" i="1" dirty="0">
                <a:solidFill>
                  <a:schemeClr val="tx1">
                    <a:lumMod val="75000"/>
                    <a:lumOff val="25000"/>
                  </a:schemeClr>
                </a:solidFill>
                <a:latin typeface="Trebuchet MS" pitchFamily="34" charset="0"/>
              </a:rPr>
              <a:t> </a:t>
            </a:r>
            <a:r>
              <a:rPr lang="es-ES" sz="1350" i="1" dirty="0" err="1">
                <a:solidFill>
                  <a:schemeClr val="tx1">
                    <a:lumMod val="75000"/>
                    <a:lumOff val="25000"/>
                  </a:schemeClr>
                </a:solidFill>
                <a:latin typeface="Trebuchet MS" pitchFamily="34" charset="0"/>
              </a:rPr>
              <a:t>Opinion</a:t>
            </a:r>
            <a:r>
              <a:rPr lang="es-ES" sz="1350" dirty="0">
                <a:solidFill>
                  <a:schemeClr val="tx1">
                    <a:lumMod val="75000"/>
                    <a:lumOff val="25000"/>
                  </a:schemeClr>
                </a:solidFill>
                <a:latin typeface="Trebuchet MS" pitchFamily="34" charset="0"/>
              </a:rPr>
              <a:t> de la valoración de una acreencia a cargo de </a:t>
            </a:r>
            <a:r>
              <a:rPr lang="es-ES" sz="1350" dirty="0" err="1">
                <a:solidFill>
                  <a:schemeClr val="tx1">
                    <a:lumMod val="75000"/>
                    <a:lumOff val="25000"/>
                  </a:schemeClr>
                </a:solidFill>
                <a:latin typeface="Trebuchet MS" pitchFamily="34" charset="0"/>
              </a:rPr>
              <a:t>TERMOCANDELARIA</a:t>
            </a:r>
            <a:r>
              <a:rPr lang="es-ES" sz="1350" dirty="0">
                <a:solidFill>
                  <a:schemeClr val="tx1">
                    <a:lumMod val="75000"/>
                    <a:lumOff val="25000"/>
                  </a:schemeClr>
                </a:solidFill>
                <a:latin typeface="Trebuchet MS" pitchFamily="34" charset="0"/>
              </a:rPr>
              <a:t> </a:t>
            </a:r>
            <a:r>
              <a:rPr lang="es-ES" sz="1350" dirty="0" err="1">
                <a:solidFill>
                  <a:schemeClr val="tx1">
                    <a:lumMod val="75000"/>
                    <a:lumOff val="25000"/>
                  </a:schemeClr>
                </a:solidFill>
                <a:latin typeface="Trebuchet MS" pitchFamily="34" charset="0"/>
              </a:rPr>
              <a:t>S.C.A</a:t>
            </a:r>
            <a:r>
              <a:rPr lang="es-ES" sz="1350" dirty="0">
                <a:solidFill>
                  <a:schemeClr val="tx1">
                    <a:lumMod val="75000"/>
                    <a:lumOff val="25000"/>
                  </a:schemeClr>
                </a:solidFill>
                <a:latin typeface="Trebuchet MS" pitchFamily="34" charset="0"/>
              </a:rPr>
              <a:t>. </a:t>
            </a:r>
            <a:r>
              <a:rPr lang="es-ES" sz="1350" dirty="0" err="1">
                <a:solidFill>
                  <a:schemeClr val="tx1">
                    <a:lumMod val="75000"/>
                    <a:lumOff val="25000"/>
                  </a:schemeClr>
                </a:solidFill>
                <a:latin typeface="Trebuchet MS" pitchFamily="34" charset="0"/>
              </a:rPr>
              <a:t>E.S.P</a:t>
            </a:r>
            <a:r>
              <a:rPr lang="es-ES" sz="1350" dirty="0">
                <a:solidFill>
                  <a:schemeClr val="tx1">
                    <a:lumMod val="75000"/>
                    <a:lumOff val="25000"/>
                  </a:schemeClr>
                </a:solidFill>
                <a:latin typeface="Trebuchet MS" pitchFamily="34" charset="0"/>
              </a:rPr>
              <a:t> , que consta en acuerdo de acreedores suscrito por </a:t>
            </a:r>
            <a:r>
              <a:rPr lang="es-ES" sz="1350" dirty="0" err="1">
                <a:solidFill>
                  <a:schemeClr val="tx1">
                    <a:lumMod val="75000"/>
                    <a:lumOff val="25000"/>
                  </a:schemeClr>
                </a:solidFill>
                <a:latin typeface="Trebuchet MS" pitchFamily="34" charset="0"/>
              </a:rPr>
              <a:t>TERMOCANDELARIA</a:t>
            </a:r>
            <a:r>
              <a:rPr lang="es-ES" sz="1350" dirty="0">
                <a:solidFill>
                  <a:schemeClr val="tx1">
                    <a:lumMod val="75000"/>
                    <a:lumOff val="25000"/>
                  </a:schemeClr>
                </a:solidFill>
                <a:latin typeface="Trebuchet MS" pitchFamily="34" charset="0"/>
              </a:rPr>
              <a:t> </a:t>
            </a:r>
            <a:r>
              <a:rPr lang="es-ES" sz="1350" dirty="0" err="1">
                <a:solidFill>
                  <a:schemeClr val="tx1">
                    <a:lumMod val="75000"/>
                    <a:lumOff val="25000"/>
                  </a:schemeClr>
                </a:solidFill>
                <a:latin typeface="Trebuchet MS" pitchFamily="34" charset="0"/>
              </a:rPr>
              <a:t>S.C.A</a:t>
            </a:r>
            <a:r>
              <a:rPr lang="es-ES" sz="1350" dirty="0">
                <a:solidFill>
                  <a:schemeClr val="tx1">
                    <a:lumMod val="75000"/>
                    <a:lumOff val="25000"/>
                  </a:schemeClr>
                </a:solidFill>
                <a:latin typeface="Trebuchet MS" pitchFamily="34" charset="0"/>
              </a:rPr>
              <a:t> </a:t>
            </a:r>
            <a:r>
              <a:rPr lang="es-ES" sz="1350" dirty="0" err="1">
                <a:solidFill>
                  <a:schemeClr val="tx1">
                    <a:lumMod val="75000"/>
                    <a:lumOff val="25000"/>
                  </a:schemeClr>
                </a:solidFill>
                <a:latin typeface="Trebuchet MS" pitchFamily="34" charset="0"/>
              </a:rPr>
              <a:t>E.S.P</a:t>
            </a:r>
            <a:r>
              <a:rPr lang="es-ES" sz="1350" dirty="0">
                <a:solidFill>
                  <a:schemeClr val="tx1">
                    <a:lumMod val="75000"/>
                    <a:lumOff val="25000"/>
                  </a:schemeClr>
                </a:solidFill>
                <a:latin typeface="Trebuchet MS" pitchFamily="34" charset="0"/>
              </a:rPr>
              <a:t> e INVERSIONES </a:t>
            </a:r>
            <a:r>
              <a:rPr lang="es-ES" sz="1350" dirty="0" err="1">
                <a:solidFill>
                  <a:schemeClr val="tx1">
                    <a:lumMod val="75000"/>
                    <a:lumOff val="25000"/>
                  </a:schemeClr>
                </a:solidFill>
                <a:latin typeface="Trebuchet MS" pitchFamily="34" charset="0"/>
              </a:rPr>
              <a:t>TERMOCANDELARIA</a:t>
            </a:r>
            <a:r>
              <a:rPr lang="es-ES" sz="1350" dirty="0">
                <a:solidFill>
                  <a:schemeClr val="tx1">
                    <a:lumMod val="75000"/>
                    <a:lumOff val="25000"/>
                  </a:schemeClr>
                </a:solidFill>
                <a:latin typeface="Trebuchet MS" pitchFamily="34" charset="0"/>
              </a:rPr>
              <a:t> S.A.</a:t>
            </a:r>
          </a:p>
          <a:p>
            <a:pPr algn="just"/>
            <a:endParaRPr lang="es-ES" sz="1350" dirty="0" err="1">
              <a:solidFill>
                <a:schemeClr val="tx1">
                  <a:lumMod val="75000"/>
                  <a:lumOff val="25000"/>
                </a:schemeClr>
              </a:solidFill>
              <a:latin typeface="Trebuchet MS" pitchFamily="34" charset="0"/>
            </a:endParaRPr>
          </a:p>
        </p:txBody>
      </p:sp>
      <p:sp>
        <p:nvSpPr>
          <p:cNvPr id="56" name="59 CuadroTexto"/>
          <p:cNvSpPr txBox="1"/>
          <p:nvPr/>
        </p:nvSpPr>
        <p:spPr>
          <a:xfrm>
            <a:off x="2665396" y="5485531"/>
            <a:ext cx="4357718" cy="923330"/>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Elaboración del estudio de factibilidad y viabilidad jurídica y financiera del proyecto “construcción y adecuación del Corredor gastronómico y artesanal plaza Nueva en el Municipio de La Tebaida </a:t>
            </a:r>
          </a:p>
        </p:txBody>
      </p:sp>
      <p:sp>
        <p:nvSpPr>
          <p:cNvPr id="39" name="50 CuadroTexto"/>
          <p:cNvSpPr txBox="1"/>
          <p:nvPr/>
        </p:nvSpPr>
        <p:spPr>
          <a:xfrm>
            <a:off x="8578981" y="5710359"/>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3" name="50 CuadroTexto"/>
          <p:cNvSpPr txBox="1"/>
          <p:nvPr/>
        </p:nvSpPr>
        <p:spPr>
          <a:xfrm>
            <a:off x="8578981" y="4413353"/>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3" name="Imagen 2">
            <a:extLst>
              <a:ext uri="{FF2B5EF4-FFF2-40B4-BE49-F238E27FC236}">
                <a16:creationId xmlns:a16="http://schemas.microsoft.com/office/drawing/2014/main" id="{CC7CEA05-916A-4D65-89CA-69FA4C946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45" y="5318910"/>
            <a:ext cx="1340296" cy="1340296"/>
          </a:xfrm>
          <a:prstGeom prst="rect">
            <a:avLst/>
          </a:prstGeom>
        </p:spPr>
      </p:pic>
      <p:pic>
        <p:nvPicPr>
          <p:cNvPr id="52" name="Picture 330">
            <a:extLst>
              <a:ext uri="{FF2B5EF4-FFF2-40B4-BE49-F238E27FC236}">
                <a16:creationId xmlns:a16="http://schemas.microsoft.com/office/drawing/2014/main" id="{5765BEAD-6599-4B2A-B82F-BAC3FFE962BD}"/>
              </a:ext>
            </a:extLst>
          </p:cNvPr>
          <p:cNvPicPr>
            <a:picLocks noChangeAspect="1" noChangeArrowheads="1"/>
          </p:cNvPicPr>
          <p:nvPr/>
        </p:nvPicPr>
        <p:blipFill>
          <a:blip r:embed="rId4" cstate="print"/>
          <a:srcRect/>
          <a:stretch>
            <a:fillRect/>
          </a:stretch>
        </p:blipFill>
        <p:spPr bwMode="auto">
          <a:xfrm>
            <a:off x="753790" y="2921360"/>
            <a:ext cx="1028700" cy="422275"/>
          </a:xfrm>
          <a:prstGeom prst="rect">
            <a:avLst/>
          </a:prstGeom>
          <a:noFill/>
          <a:ln w="9525">
            <a:noFill/>
            <a:miter lim="800000"/>
            <a:headEnd/>
            <a:tailEnd/>
          </a:ln>
        </p:spPr>
      </p:pic>
      <p:pic>
        <p:nvPicPr>
          <p:cNvPr id="57" name="Picture 121">
            <a:extLst>
              <a:ext uri="{FF2B5EF4-FFF2-40B4-BE49-F238E27FC236}">
                <a16:creationId xmlns:a16="http://schemas.microsoft.com/office/drawing/2014/main" id="{6F0077B1-C3DE-4551-85C1-883BAD2F8ED2}"/>
              </a:ext>
            </a:extLst>
          </p:cNvPr>
          <p:cNvPicPr>
            <a:picLocks noChangeAspect="1" noChangeArrowheads="1"/>
          </p:cNvPicPr>
          <p:nvPr/>
        </p:nvPicPr>
        <p:blipFill>
          <a:blip r:embed="rId5" cstate="print"/>
          <a:srcRect/>
          <a:stretch>
            <a:fillRect/>
          </a:stretch>
        </p:blipFill>
        <p:spPr bwMode="auto">
          <a:xfrm>
            <a:off x="753858" y="4245202"/>
            <a:ext cx="1122363" cy="434975"/>
          </a:xfrm>
          <a:prstGeom prst="rect">
            <a:avLst/>
          </a:prstGeom>
          <a:noFill/>
          <a:ln w="9525">
            <a:noFill/>
            <a:miter lim="800000"/>
            <a:headEnd/>
            <a:tailEnd/>
          </a:ln>
        </p:spPr>
      </p:pic>
      <p:sp>
        <p:nvSpPr>
          <p:cNvPr id="41" name="50 CuadroTexto">
            <a:extLst>
              <a:ext uri="{FF2B5EF4-FFF2-40B4-BE49-F238E27FC236}">
                <a16:creationId xmlns:a16="http://schemas.microsoft.com/office/drawing/2014/main" id="{121855FF-72E7-4786-80D7-84A76B7D2711}"/>
              </a:ext>
            </a:extLst>
          </p:cNvPr>
          <p:cNvSpPr txBox="1"/>
          <p:nvPr/>
        </p:nvSpPr>
        <p:spPr>
          <a:xfrm>
            <a:off x="8551242" y="295247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extLst>
      <p:ext uri="{BB962C8B-B14F-4D97-AF65-F5344CB8AC3E}">
        <p14:creationId xmlns:p14="http://schemas.microsoft.com/office/powerpoint/2010/main" val="299725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736453"/>
            <a:ext cx="4357718" cy="71558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en la estructuración de un esquema de movilización de recursos para un proyecto de infraestructura.</a:t>
            </a:r>
            <a:endParaRPr lang="es-ES" sz="1350" dirty="0">
              <a:solidFill>
                <a:schemeClr val="tx1">
                  <a:lumMod val="75000"/>
                  <a:lumOff val="25000"/>
                </a:schemeClr>
              </a:solidFill>
              <a:latin typeface="Trebuchet MS" pitchFamily="34" charset="0"/>
            </a:endParaRP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439263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2018</a:t>
            </a:r>
          </a:p>
        </p:txBody>
      </p:sp>
      <p:cxnSp>
        <p:nvCxnSpPr>
          <p:cNvPr id="54" name="53 Conector recto"/>
          <p:cNvCxnSpPr/>
          <p:nvPr/>
        </p:nvCxnSpPr>
        <p:spPr>
          <a:xfrm>
            <a:off x="2593958" y="518472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18472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518472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593482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0681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2017</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38" name="37 Conector recto"/>
          <p:cNvCxnSpPr/>
          <p:nvPr/>
        </p:nvCxnSpPr>
        <p:spPr>
          <a:xfrm>
            <a:off x="522000" y="381657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95600" y="381657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flipH="1" flipV="1">
            <a:off x="7943449" y="457693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43130" y="381657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7596000" y="29431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2018</a:t>
            </a:r>
          </a:p>
        </p:txBody>
      </p:sp>
      <p:cxnSp>
        <p:nvCxnSpPr>
          <p:cNvPr id="50" name="49 Conector recto"/>
          <p:cNvCxnSpPr/>
          <p:nvPr/>
        </p:nvCxnSpPr>
        <p:spPr>
          <a:xfrm rot="5400000" flipH="1" flipV="1">
            <a:off x="7943449"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1" name="50 CuadroTexto"/>
          <p:cNvSpPr txBox="1"/>
          <p:nvPr/>
        </p:nvSpPr>
        <p:spPr>
          <a:xfrm>
            <a:off x="8522172" y="3004740"/>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53" name="3 CuadroTexto"/>
          <p:cNvSpPr txBox="1"/>
          <p:nvPr/>
        </p:nvSpPr>
        <p:spPr>
          <a:xfrm>
            <a:off x="2665396" y="4308579"/>
            <a:ext cx="4357718" cy="300082"/>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en la liquidación del PPA de Paipa IV</a:t>
            </a:r>
          </a:p>
        </p:txBody>
      </p:sp>
      <p:sp>
        <p:nvSpPr>
          <p:cNvPr id="56" name="59 CuadroTexto"/>
          <p:cNvSpPr txBox="1"/>
          <p:nvPr/>
        </p:nvSpPr>
        <p:spPr>
          <a:xfrm>
            <a:off x="2665396" y="5623828"/>
            <a:ext cx="4357718" cy="50783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Análisis financiero de la empresa y elaboración de modelo de proyecciones financieras</a:t>
            </a:r>
            <a:endParaRPr lang="es-ES" sz="1350" dirty="0">
              <a:solidFill>
                <a:schemeClr val="tx1">
                  <a:lumMod val="75000"/>
                  <a:lumOff val="25000"/>
                </a:schemeClr>
              </a:solidFill>
              <a:latin typeface="Trebuchet MS" pitchFamily="34" charset="0"/>
            </a:endParaRPr>
          </a:p>
        </p:txBody>
      </p:sp>
      <p:sp>
        <p:nvSpPr>
          <p:cNvPr id="39" name="50 CuadroTexto"/>
          <p:cNvSpPr txBox="1"/>
          <p:nvPr/>
        </p:nvSpPr>
        <p:spPr>
          <a:xfrm>
            <a:off x="8578981" y="5710359"/>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3" name="50 CuadroTexto"/>
          <p:cNvSpPr txBox="1"/>
          <p:nvPr/>
        </p:nvSpPr>
        <p:spPr>
          <a:xfrm>
            <a:off x="8578981" y="4413353"/>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46" name="Picture 330">
            <a:extLst>
              <a:ext uri="{FF2B5EF4-FFF2-40B4-BE49-F238E27FC236}">
                <a16:creationId xmlns:a16="http://schemas.microsoft.com/office/drawing/2014/main" id="{0124A5EB-CC5F-4057-823D-19C67C6A27C4}"/>
              </a:ext>
            </a:extLst>
          </p:cNvPr>
          <p:cNvPicPr>
            <a:picLocks noChangeAspect="1" noChangeArrowheads="1"/>
          </p:cNvPicPr>
          <p:nvPr/>
        </p:nvPicPr>
        <p:blipFill>
          <a:blip r:embed="rId3" cstate="print"/>
          <a:srcRect/>
          <a:stretch>
            <a:fillRect/>
          </a:stretch>
        </p:blipFill>
        <p:spPr bwMode="auto">
          <a:xfrm>
            <a:off x="825798" y="5759543"/>
            <a:ext cx="1028700" cy="422275"/>
          </a:xfrm>
          <a:prstGeom prst="rect">
            <a:avLst/>
          </a:prstGeom>
          <a:noFill/>
          <a:ln w="9525">
            <a:noFill/>
            <a:miter lim="800000"/>
            <a:headEnd/>
            <a:tailEnd/>
          </a:ln>
        </p:spPr>
      </p:pic>
      <p:pic>
        <p:nvPicPr>
          <p:cNvPr id="47" name="Picture 121">
            <a:extLst>
              <a:ext uri="{FF2B5EF4-FFF2-40B4-BE49-F238E27FC236}">
                <a16:creationId xmlns:a16="http://schemas.microsoft.com/office/drawing/2014/main" id="{7C027418-6944-4157-9601-BFF8DCFB01CF}"/>
              </a:ext>
            </a:extLst>
          </p:cNvPr>
          <p:cNvPicPr>
            <a:picLocks noChangeAspect="1" noChangeArrowheads="1"/>
          </p:cNvPicPr>
          <p:nvPr/>
        </p:nvPicPr>
        <p:blipFill>
          <a:blip r:embed="rId4" cstate="print"/>
          <a:srcRect/>
          <a:stretch>
            <a:fillRect/>
          </a:stretch>
        </p:blipFill>
        <p:spPr bwMode="auto">
          <a:xfrm>
            <a:off x="778966" y="2954310"/>
            <a:ext cx="1122363" cy="434975"/>
          </a:xfrm>
          <a:prstGeom prst="rect">
            <a:avLst/>
          </a:prstGeom>
          <a:noFill/>
          <a:ln w="9525">
            <a:noFill/>
            <a:miter lim="800000"/>
            <a:headEnd/>
            <a:tailEnd/>
          </a:ln>
        </p:spPr>
      </p:pic>
      <p:pic>
        <p:nvPicPr>
          <p:cNvPr id="48" name="Picture 330">
            <a:extLst>
              <a:ext uri="{FF2B5EF4-FFF2-40B4-BE49-F238E27FC236}">
                <a16:creationId xmlns:a16="http://schemas.microsoft.com/office/drawing/2014/main" id="{97946789-9458-4DBA-BAA2-F2789E666FA7}"/>
              </a:ext>
            </a:extLst>
          </p:cNvPr>
          <p:cNvPicPr>
            <a:picLocks noChangeAspect="1" noChangeArrowheads="1"/>
          </p:cNvPicPr>
          <p:nvPr/>
        </p:nvPicPr>
        <p:blipFill>
          <a:blip r:embed="rId3" cstate="print"/>
          <a:srcRect/>
          <a:stretch>
            <a:fillRect/>
          </a:stretch>
        </p:blipFill>
        <p:spPr bwMode="auto">
          <a:xfrm>
            <a:off x="770376" y="4350405"/>
            <a:ext cx="1028700" cy="422275"/>
          </a:xfrm>
          <a:prstGeom prst="rect">
            <a:avLst/>
          </a:prstGeom>
          <a:noFill/>
          <a:ln w="9525">
            <a:noFill/>
            <a:miter lim="800000"/>
            <a:headEnd/>
            <a:tailEnd/>
          </a:ln>
        </p:spPr>
      </p:pic>
    </p:spTree>
    <p:extLst>
      <p:ext uri="{BB962C8B-B14F-4D97-AF65-F5344CB8AC3E}">
        <p14:creationId xmlns:p14="http://schemas.microsoft.com/office/powerpoint/2010/main" val="370881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07019"/>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439263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2016</a:t>
            </a:r>
          </a:p>
        </p:txBody>
      </p:sp>
      <p:cxnSp>
        <p:nvCxnSpPr>
          <p:cNvPr id="54" name="53 Conector recto"/>
          <p:cNvCxnSpPr/>
          <p:nvPr/>
        </p:nvCxnSpPr>
        <p:spPr>
          <a:xfrm>
            <a:off x="2593958" y="518472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18472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518472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593482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0681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2016</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38" name="37 Conector recto"/>
          <p:cNvCxnSpPr/>
          <p:nvPr/>
        </p:nvCxnSpPr>
        <p:spPr>
          <a:xfrm>
            <a:off x="522000" y="381657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95600" y="381657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flipH="1" flipV="1">
            <a:off x="7943449" y="457693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43130" y="381657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7596000" y="29431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2017</a:t>
            </a:r>
          </a:p>
        </p:txBody>
      </p:sp>
      <p:cxnSp>
        <p:nvCxnSpPr>
          <p:cNvPr id="50" name="49 Conector recto"/>
          <p:cNvCxnSpPr/>
          <p:nvPr/>
        </p:nvCxnSpPr>
        <p:spPr>
          <a:xfrm rot="5400000" flipH="1" flipV="1">
            <a:off x="7943449"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1" name="50 CuadroTexto"/>
          <p:cNvSpPr txBox="1"/>
          <p:nvPr/>
        </p:nvSpPr>
        <p:spPr>
          <a:xfrm>
            <a:off x="8522172" y="3004740"/>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53" name="3 CuadroTexto"/>
          <p:cNvSpPr txBox="1"/>
          <p:nvPr/>
        </p:nvSpPr>
        <p:spPr>
          <a:xfrm>
            <a:off x="2665396" y="4209451"/>
            <a:ext cx="4357718" cy="71558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en la estructuración y valoración de ofertas que le permitan a EPM materializar su estrategia de crecimiento en Colombia</a:t>
            </a:r>
            <a:endParaRPr lang="es-ES" sz="1350" dirty="0">
              <a:solidFill>
                <a:schemeClr val="tx1">
                  <a:lumMod val="75000"/>
                  <a:lumOff val="25000"/>
                </a:schemeClr>
              </a:solidFill>
              <a:latin typeface="Trebuchet MS" pitchFamily="34" charset="0"/>
            </a:endParaRPr>
          </a:p>
        </p:txBody>
      </p:sp>
      <p:sp>
        <p:nvSpPr>
          <p:cNvPr id="56" name="59 CuadroTexto"/>
          <p:cNvSpPr txBox="1"/>
          <p:nvPr/>
        </p:nvSpPr>
        <p:spPr>
          <a:xfrm>
            <a:off x="2665396" y="5623828"/>
            <a:ext cx="4357718" cy="50783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Análisis financiero de la empresa y elaboración de modelo de proyecciones financieras</a:t>
            </a:r>
            <a:endParaRPr lang="es-ES" sz="1350" dirty="0">
              <a:solidFill>
                <a:schemeClr val="tx1">
                  <a:lumMod val="75000"/>
                  <a:lumOff val="25000"/>
                </a:schemeClr>
              </a:solidFill>
              <a:latin typeface="Trebuchet MS"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19" y="5699611"/>
            <a:ext cx="1584244" cy="31852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62" y="4100503"/>
            <a:ext cx="1463274" cy="900000"/>
          </a:xfrm>
          <a:prstGeom prst="rect">
            <a:avLst/>
          </a:prstGeom>
        </p:spPr>
      </p:pic>
      <p:sp>
        <p:nvSpPr>
          <p:cNvPr id="39" name="50 CuadroTexto"/>
          <p:cNvSpPr txBox="1"/>
          <p:nvPr/>
        </p:nvSpPr>
        <p:spPr>
          <a:xfrm>
            <a:off x="8578981" y="5710359"/>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3" name="50 CuadroTexto"/>
          <p:cNvSpPr txBox="1"/>
          <p:nvPr/>
        </p:nvSpPr>
        <p:spPr>
          <a:xfrm>
            <a:off x="8578981" y="4413353"/>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1030" name="Picture 6" descr="http://www.camaraarmenia.org.co/system/vista/images/logo.png">
            <a:extLst>
              <a:ext uri="{FF2B5EF4-FFF2-40B4-BE49-F238E27FC236}">
                <a16:creationId xmlns:a16="http://schemas.microsoft.com/office/drawing/2014/main" id="{D351260E-A566-4274-AD84-30B6C69D3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8" y="2952477"/>
            <a:ext cx="1811587" cy="364430"/>
          </a:xfrm>
          <a:prstGeom prst="rect">
            <a:avLst/>
          </a:prstGeom>
          <a:noFill/>
          <a:extLst>
            <a:ext uri="{909E8E84-426E-40DD-AFC4-6F175D3DCCD1}">
              <a14:hiddenFill xmlns:a14="http://schemas.microsoft.com/office/drawing/2010/main">
                <a:solidFill>
                  <a:srgbClr val="FFFFFF"/>
                </a:solidFill>
              </a14:hiddenFill>
            </a:ext>
          </a:extLst>
        </p:spPr>
      </p:pic>
      <p:sp>
        <p:nvSpPr>
          <p:cNvPr id="46" name="3 CuadroTexto">
            <a:extLst>
              <a:ext uri="{FF2B5EF4-FFF2-40B4-BE49-F238E27FC236}">
                <a16:creationId xmlns:a16="http://schemas.microsoft.com/office/drawing/2014/main" id="{6D020F84-C893-46D9-90A5-6AF0C88DE833}"/>
              </a:ext>
            </a:extLst>
          </p:cNvPr>
          <p:cNvSpPr txBox="1"/>
          <p:nvPr/>
        </p:nvSpPr>
        <p:spPr>
          <a:xfrm>
            <a:off x="2688817" y="2861735"/>
            <a:ext cx="4357718" cy="715581"/>
          </a:xfrm>
          <a:prstGeom prst="rect">
            <a:avLst/>
          </a:prstGeom>
          <a:noFill/>
        </p:spPr>
        <p:txBody>
          <a:bodyPr wrap="square" rtlCol="0">
            <a:spAutoFit/>
          </a:bodyPr>
          <a:lstStyle/>
          <a:p>
            <a:pPr algn="just"/>
            <a:r>
              <a:rPr lang="es-ES" sz="1350" dirty="0" err="1">
                <a:solidFill>
                  <a:schemeClr val="tx1">
                    <a:lumMod val="75000"/>
                    <a:lumOff val="25000"/>
                  </a:schemeClr>
                </a:solidFill>
                <a:latin typeface="Trebuchet MS" pitchFamily="34" charset="0"/>
              </a:rPr>
              <a:t>Asesría</a:t>
            </a:r>
            <a:r>
              <a:rPr lang="es-ES" sz="1350" dirty="0">
                <a:solidFill>
                  <a:schemeClr val="tx1">
                    <a:lumMod val="75000"/>
                    <a:lumOff val="25000"/>
                  </a:schemeClr>
                </a:solidFill>
                <a:latin typeface="Trebuchet MS" pitchFamily="34" charset="0"/>
              </a:rPr>
              <a:t> para el análisis de la viabilidad financiera   y  </a:t>
            </a:r>
            <a:r>
              <a:rPr lang="es-ES" sz="1350" dirty="0" err="1">
                <a:solidFill>
                  <a:schemeClr val="tx1">
                    <a:lumMod val="75000"/>
                    <a:lumOff val="25000"/>
                  </a:schemeClr>
                </a:solidFill>
                <a:latin typeface="Trebuchet MS" pitchFamily="34" charset="0"/>
              </a:rPr>
              <a:t>juridica</a:t>
            </a:r>
            <a:r>
              <a:rPr lang="es-ES" sz="1350" dirty="0">
                <a:solidFill>
                  <a:schemeClr val="tx1">
                    <a:lumMod val="75000"/>
                    <a:lumOff val="25000"/>
                  </a:schemeClr>
                </a:solidFill>
                <a:latin typeface="Trebuchet MS" pitchFamily="34" charset="0"/>
              </a:rPr>
              <a:t>  del Recinto Gastronómico y Artesanal del municipio de Salento, Quindío</a:t>
            </a:r>
          </a:p>
        </p:txBody>
      </p:sp>
    </p:spTree>
    <p:extLst>
      <p:ext uri="{BB962C8B-B14F-4D97-AF65-F5344CB8AC3E}">
        <p14:creationId xmlns:p14="http://schemas.microsoft.com/office/powerpoint/2010/main" val="58571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dirty="0"/>
          </a:p>
          <a:p>
            <a:pPr algn="ctr"/>
            <a:endParaRPr lang="es-ES" dirty="0"/>
          </a:p>
          <a:p>
            <a:pPr algn="ctr"/>
            <a:endParaRPr lang="es-ES" dirty="0"/>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948702"/>
            <a:ext cx="4357718" cy="300082"/>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en el análisis de una potencial adquisición. </a:t>
            </a: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30244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2016</a:t>
            </a:r>
          </a:p>
        </p:txBody>
      </p:sp>
      <p:cxnSp>
        <p:nvCxnSpPr>
          <p:cNvPr id="54" name="53 Conector recto"/>
          <p:cNvCxnSpPr/>
          <p:nvPr/>
        </p:nvCxnSpPr>
        <p:spPr>
          <a:xfrm>
            <a:off x="2593958" y="382762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82762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82762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87527"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64" y="2862890"/>
            <a:ext cx="1482628" cy="437353"/>
          </a:xfrm>
          <a:prstGeom prst="rect">
            <a:avLst/>
          </a:prstGeom>
        </p:spPr>
      </p:pic>
      <p:sp>
        <p:nvSpPr>
          <p:cNvPr id="28" name="3 CuadroTexto"/>
          <p:cNvSpPr txBox="1"/>
          <p:nvPr/>
        </p:nvSpPr>
        <p:spPr>
          <a:xfrm>
            <a:off x="2665396" y="5472757"/>
            <a:ext cx="4357718" cy="71558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financiera para la venta de la deuda subordinada de TEBSA con </a:t>
            </a:r>
            <a:r>
              <a:rPr lang="es-CO" sz="1350" dirty="0" err="1">
                <a:solidFill>
                  <a:schemeClr val="tx1">
                    <a:lumMod val="75000"/>
                    <a:lumOff val="25000"/>
                  </a:schemeClr>
                </a:solidFill>
                <a:latin typeface="Trebuchet MS" pitchFamily="34" charset="0"/>
              </a:rPr>
              <a:t>Gecelca</a:t>
            </a:r>
            <a:r>
              <a:rPr lang="es-CO" sz="1350" dirty="0">
                <a:solidFill>
                  <a:schemeClr val="tx1">
                    <a:lumMod val="75000"/>
                    <a:lumOff val="25000"/>
                  </a:schemeClr>
                </a:solidFill>
                <a:latin typeface="Trebuchet MS" pitchFamily="34" charset="0"/>
              </a:rPr>
              <a:t> por más de USD 100 Millones</a:t>
            </a:r>
            <a:endParaRPr lang="es-ES" sz="1350" dirty="0">
              <a:solidFill>
                <a:schemeClr val="tx1">
                  <a:lumMod val="75000"/>
                  <a:lumOff val="25000"/>
                </a:schemeClr>
              </a:solidFill>
              <a:latin typeface="Trebuchet MS" pitchFamily="34" charset="0"/>
            </a:endParaRPr>
          </a:p>
        </p:txBody>
      </p:sp>
      <p:sp>
        <p:nvSpPr>
          <p:cNvPr id="29" name="41 CuadroTexto"/>
          <p:cNvSpPr txBox="1"/>
          <p:nvPr/>
        </p:nvSpPr>
        <p:spPr>
          <a:xfrm>
            <a:off x="7594618" y="568878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2015</a:t>
            </a:r>
          </a:p>
        </p:txBody>
      </p:sp>
      <p:cxnSp>
        <p:nvCxnSpPr>
          <p:cNvPr id="35" name="37 Conector recto"/>
          <p:cNvCxnSpPr/>
          <p:nvPr/>
        </p:nvCxnSpPr>
        <p:spPr>
          <a:xfrm>
            <a:off x="522000" y="5112717"/>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36" name="39 Conector recto"/>
          <p:cNvCxnSpPr/>
          <p:nvPr/>
        </p:nvCxnSpPr>
        <p:spPr>
          <a:xfrm>
            <a:off x="2595600" y="5112717"/>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44 Conector recto"/>
          <p:cNvCxnSpPr/>
          <p:nvPr/>
        </p:nvCxnSpPr>
        <p:spPr>
          <a:xfrm>
            <a:off x="7543130" y="5112717"/>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1" name="48 CuadroTexto"/>
          <p:cNvSpPr txBox="1"/>
          <p:nvPr/>
        </p:nvSpPr>
        <p:spPr>
          <a:xfrm>
            <a:off x="7596000" y="4239329"/>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2015</a:t>
            </a:r>
          </a:p>
        </p:txBody>
      </p:sp>
      <p:pic>
        <p:nvPicPr>
          <p:cNvPr id="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80" y="4320629"/>
            <a:ext cx="16065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21"/>
          <p:cNvPicPr>
            <a:picLocks noChangeAspect="1" noChangeArrowheads="1"/>
          </p:cNvPicPr>
          <p:nvPr/>
        </p:nvPicPr>
        <p:blipFill>
          <a:blip r:embed="rId5" cstate="print"/>
          <a:srcRect/>
          <a:stretch>
            <a:fillRect/>
          </a:stretch>
        </p:blipFill>
        <p:spPr bwMode="auto">
          <a:xfrm>
            <a:off x="736570" y="5613846"/>
            <a:ext cx="1122363" cy="434975"/>
          </a:xfrm>
          <a:prstGeom prst="rect">
            <a:avLst/>
          </a:prstGeom>
          <a:noFill/>
          <a:ln w="9525">
            <a:noFill/>
            <a:miter lim="800000"/>
            <a:headEnd/>
            <a:tailEnd/>
          </a:ln>
        </p:spPr>
      </p:pic>
      <p:sp>
        <p:nvSpPr>
          <p:cNvPr id="49" name="3 CuadroTexto"/>
          <p:cNvSpPr txBox="1"/>
          <p:nvPr/>
        </p:nvSpPr>
        <p:spPr>
          <a:xfrm>
            <a:off x="2665396" y="4244846"/>
            <a:ext cx="4357718" cy="50783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para la valoración y estructuración del proceso de venta de la participación de CISA en EPSA.</a:t>
            </a:r>
          </a:p>
        </p:txBody>
      </p:sp>
      <p:cxnSp>
        <p:nvCxnSpPr>
          <p:cNvPr id="50" name="63 Conector recto"/>
          <p:cNvCxnSpPr/>
          <p:nvPr/>
        </p:nvCxnSpPr>
        <p:spPr>
          <a:xfrm rot="5400000" flipH="1" flipV="1">
            <a:off x="7984977" y="450492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51" name="63 Conector recto"/>
          <p:cNvCxnSpPr/>
          <p:nvPr/>
        </p:nvCxnSpPr>
        <p:spPr>
          <a:xfrm rot="5400000" flipH="1" flipV="1">
            <a:off x="7984977" y="5792518"/>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2" name="67 CuadroTexto"/>
          <p:cNvSpPr txBox="1"/>
          <p:nvPr/>
        </p:nvSpPr>
        <p:spPr>
          <a:xfrm>
            <a:off x="8593200" y="581740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53" name="67 CuadroTexto"/>
          <p:cNvSpPr txBox="1"/>
          <p:nvPr/>
        </p:nvSpPr>
        <p:spPr>
          <a:xfrm>
            <a:off x="8594180" y="4320629"/>
            <a:ext cx="1109190" cy="523220"/>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 con Éxito</a:t>
            </a:r>
          </a:p>
        </p:txBody>
      </p:sp>
      <p:sp>
        <p:nvSpPr>
          <p:cNvPr id="56" name="67 CuadroTexto"/>
          <p:cNvSpPr txBox="1"/>
          <p:nvPr/>
        </p:nvSpPr>
        <p:spPr>
          <a:xfrm>
            <a:off x="8594180" y="3096493"/>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extLst>
      <p:ext uri="{BB962C8B-B14F-4D97-AF65-F5344CB8AC3E}">
        <p14:creationId xmlns:p14="http://schemas.microsoft.com/office/powerpoint/2010/main" val="191201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87527" y="3342536"/>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3006866"/>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2014</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sp>
        <p:nvSpPr>
          <p:cNvPr id="2" name="CuadroTexto 1"/>
          <p:cNvSpPr txBox="1"/>
          <p:nvPr/>
        </p:nvSpPr>
        <p:spPr>
          <a:xfrm>
            <a:off x="535980" y="2694589"/>
            <a:ext cx="1557656" cy="1200329"/>
          </a:xfrm>
          <a:prstGeom prst="rect">
            <a:avLst/>
          </a:prstGeom>
          <a:noFill/>
        </p:spPr>
        <p:txBody>
          <a:bodyPr wrap="square" rtlCol="0">
            <a:spAutoFit/>
          </a:bodyPr>
          <a:lstStyle/>
          <a:p>
            <a:pPr algn="ctr"/>
            <a:r>
              <a:rPr lang="es-ES" sz="1800" b="1" i="1" dirty="0">
                <a:solidFill>
                  <a:schemeClr val="tx2"/>
                </a:solidFill>
              </a:rPr>
              <a:t>Energía para el Futuro S.A.S. E.S.P.</a:t>
            </a:r>
          </a:p>
          <a:p>
            <a:endParaRPr lang="es-CO" sz="1800" dirty="0"/>
          </a:p>
        </p:txBody>
      </p:sp>
      <p:sp>
        <p:nvSpPr>
          <p:cNvPr id="56" name="59 CuadroTexto"/>
          <p:cNvSpPr txBox="1"/>
          <p:nvPr/>
        </p:nvSpPr>
        <p:spPr>
          <a:xfrm>
            <a:off x="2464806" y="2520429"/>
            <a:ext cx="4772622" cy="1338828"/>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para analizar la viabilidad financiera de la implementación de varios proyectos de Pequeñas Centrales Hidroeléctricas – </a:t>
            </a:r>
            <a:r>
              <a:rPr lang="es-CO" sz="1350" dirty="0" err="1">
                <a:solidFill>
                  <a:schemeClr val="tx1">
                    <a:lumMod val="75000"/>
                    <a:lumOff val="25000"/>
                  </a:schemeClr>
                </a:solidFill>
                <a:latin typeface="Trebuchet MS" pitchFamily="34" charset="0"/>
              </a:rPr>
              <a:t>PCHs</a:t>
            </a:r>
            <a:r>
              <a:rPr lang="es-CO" sz="1350" dirty="0">
                <a:solidFill>
                  <a:schemeClr val="tx1">
                    <a:lumMod val="75000"/>
                    <a:lumOff val="25000"/>
                  </a:schemeClr>
                </a:solidFill>
                <a:latin typeface="Trebuchet MS" pitchFamily="34" charset="0"/>
              </a:rPr>
              <a:t> – en varias regiones del país.</a:t>
            </a:r>
          </a:p>
          <a:p>
            <a:pPr algn="just"/>
            <a:endParaRPr lang="es-CO" sz="1350" dirty="0">
              <a:solidFill>
                <a:schemeClr val="tx1">
                  <a:lumMod val="75000"/>
                  <a:lumOff val="25000"/>
                </a:schemeClr>
              </a:solidFill>
              <a:latin typeface="Trebuchet MS" pitchFamily="34" charset="0"/>
            </a:endParaRPr>
          </a:p>
          <a:p>
            <a:pPr algn="just"/>
            <a:r>
              <a:rPr lang="es-CO" sz="1350" dirty="0">
                <a:solidFill>
                  <a:schemeClr val="tx1">
                    <a:lumMod val="75000"/>
                    <a:lumOff val="25000"/>
                  </a:schemeClr>
                </a:solidFill>
                <a:latin typeface="Trebuchet MS" pitchFamily="34" charset="0"/>
              </a:rPr>
              <a:t>Consecución de recursos para el desarrollo de proyectos de </a:t>
            </a:r>
            <a:r>
              <a:rPr lang="es-CO" sz="1350" dirty="0" err="1">
                <a:solidFill>
                  <a:schemeClr val="tx1">
                    <a:lumMod val="75000"/>
                    <a:lumOff val="25000"/>
                  </a:schemeClr>
                </a:solidFill>
                <a:latin typeface="Trebuchet MS" pitchFamily="34" charset="0"/>
              </a:rPr>
              <a:t>PCHs</a:t>
            </a:r>
            <a:r>
              <a:rPr lang="es-CO" sz="1350" dirty="0">
                <a:solidFill>
                  <a:schemeClr val="tx1">
                    <a:lumMod val="75000"/>
                    <a:lumOff val="25000"/>
                  </a:schemeClr>
                </a:solidFill>
                <a:latin typeface="Trebuchet MS" pitchFamily="34" charset="0"/>
              </a:rPr>
              <a:t>.</a:t>
            </a:r>
            <a:endParaRPr lang="es-ES" sz="1350" dirty="0">
              <a:solidFill>
                <a:schemeClr val="tx1">
                  <a:lumMod val="75000"/>
                  <a:lumOff val="25000"/>
                </a:schemeClr>
              </a:solidFill>
              <a:latin typeface="Trebuchet MS" pitchFamily="34" charset="0"/>
            </a:endParaRPr>
          </a:p>
        </p:txBody>
      </p:sp>
      <p:cxnSp>
        <p:nvCxnSpPr>
          <p:cNvPr id="43" name="53 Conector recto"/>
          <p:cNvCxnSpPr/>
          <p:nvPr/>
        </p:nvCxnSpPr>
        <p:spPr>
          <a:xfrm>
            <a:off x="2593958" y="532874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6" name="54 Conector recto"/>
          <p:cNvCxnSpPr/>
          <p:nvPr/>
        </p:nvCxnSpPr>
        <p:spPr>
          <a:xfrm>
            <a:off x="522256" y="532874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8" name="59 CuadroTexto"/>
          <p:cNvSpPr txBox="1"/>
          <p:nvPr/>
        </p:nvSpPr>
        <p:spPr>
          <a:xfrm>
            <a:off x="2736834" y="5653126"/>
            <a:ext cx="4214842" cy="723275"/>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financiera para la consecución de recursos para la repotenciación de la Unidad de Generación Paipa III.</a:t>
            </a:r>
          </a:p>
        </p:txBody>
      </p:sp>
      <p:cxnSp>
        <p:nvCxnSpPr>
          <p:cNvPr id="57" name="60 Conector recto"/>
          <p:cNvCxnSpPr/>
          <p:nvPr/>
        </p:nvCxnSpPr>
        <p:spPr>
          <a:xfrm>
            <a:off x="7523180" y="532874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8" name="63 Conector recto"/>
          <p:cNvCxnSpPr/>
          <p:nvPr/>
        </p:nvCxnSpPr>
        <p:spPr>
          <a:xfrm rot="5400000" flipH="1" flipV="1">
            <a:off x="7987527" y="4696341"/>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9" name="66 CuadroTexto"/>
          <p:cNvSpPr txBox="1"/>
          <p:nvPr/>
        </p:nvSpPr>
        <p:spPr>
          <a:xfrm>
            <a:off x="7594618" y="575025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2014</a:t>
            </a:r>
          </a:p>
        </p:txBody>
      </p:sp>
      <p:pic>
        <p:nvPicPr>
          <p:cNvPr id="62" name="35 Imagen" descr="TGI logo.jpg"/>
          <p:cNvPicPr>
            <a:picLocks noChangeAspect="1"/>
          </p:cNvPicPr>
          <p:nvPr/>
        </p:nvPicPr>
        <p:blipFill>
          <a:blip r:embed="rId3" cstate="print"/>
          <a:stretch>
            <a:fillRect/>
          </a:stretch>
        </p:blipFill>
        <p:spPr>
          <a:xfrm>
            <a:off x="846386" y="4546173"/>
            <a:ext cx="1036320" cy="350520"/>
          </a:xfrm>
          <a:prstGeom prst="rect">
            <a:avLst/>
          </a:prstGeom>
        </p:spPr>
      </p:pic>
      <p:sp>
        <p:nvSpPr>
          <p:cNvPr id="63" name="3 CuadroTexto"/>
          <p:cNvSpPr txBox="1"/>
          <p:nvPr/>
        </p:nvSpPr>
        <p:spPr>
          <a:xfrm>
            <a:off x="2665396" y="4460870"/>
            <a:ext cx="4357718" cy="50783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Asesoría para la adquisición de una empresa del sector de hidrocarburos en México.</a:t>
            </a:r>
          </a:p>
        </p:txBody>
      </p:sp>
      <p:sp>
        <p:nvSpPr>
          <p:cNvPr id="66" name="48 CuadroTexto"/>
          <p:cNvSpPr txBox="1"/>
          <p:nvPr/>
        </p:nvSpPr>
        <p:spPr>
          <a:xfrm>
            <a:off x="7596000" y="438334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2014</a:t>
            </a:r>
          </a:p>
        </p:txBody>
      </p:sp>
      <p:pic>
        <p:nvPicPr>
          <p:cNvPr id="69" name="Picture 330"/>
          <p:cNvPicPr>
            <a:picLocks noChangeAspect="1" noChangeArrowheads="1"/>
          </p:cNvPicPr>
          <p:nvPr/>
        </p:nvPicPr>
        <p:blipFill>
          <a:blip r:embed="rId4" cstate="print"/>
          <a:srcRect/>
          <a:stretch>
            <a:fillRect/>
          </a:stretch>
        </p:blipFill>
        <p:spPr bwMode="auto">
          <a:xfrm>
            <a:off x="825798" y="5759543"/>
            <a:ext cx="1028700" cy="422275"/>
          </a:xfrm>
          <a:prstGeom prst="rect">
            <a:avLst/>
          </a:prstGeom>
          <a:noFill/>
          <a:ln w="9525">
            <a:noFill/>
            <a:miter lim="800000"/>
            <a:headEnd/>
            <a:tailEnd/>
          </a:ln>
        </p:spPr>
      </p:pic>
      <p:cxnSp>
        <p:nvCxnSpPr>
          <p:cNvPr id="71" name="53 Conector recto"/>
          <p:cNvCxnSpPr/>
          <p:nvPr/>
        </p:nvCxnSpPr>
        <p:spPr>
          <a:xfrm>
            <a:off x="2558048" y="4068950"/>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2" name="54 Conector recto"/>
          <p:cNvCxnSpPr/>
          <p:nvPr/>
        </p:nvCxnSpPr>
        <p:spPr>
          <a:xfrm>
            <a:off x="486346" y="4068950"/>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3" name="60 Conector recto"/>
          <p:cNvCxnSpPr/>
          <p:nvPr/>
        </p:nvCxnSpPr>
        <p:spPr>
          <a:xfrm>
            <a:off x="7487270" y="4068950"/>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63 Conector recto"/>
          <p:cNvCxnSpPr/>
          <p:nvPr/>
        </p:nvCxnSpPr>
        <p:spPr>
          <a:xfrm rot="5400000" flipH="1" flipV="1">
            <a:off x="7989169" y="593653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75" name="67 CuadroTexto"/>
          <p:cNvSpPr txBox="1"/>
          <p:nvPr/>
        </p:nvSpPr>
        <p:spPr>
          <a:xfrm>
            <a:off x="8593200" y="581740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6" name="67 CuadroTexto"/>
          <p:cNvSpPr txBox="1"/>
          <p:nvPr/>
        </p:nvSpPr>
        <p:spPr>
          <a:xfrm>
            <a:off x="8594180" y="4464645"/>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7" name="67 CuadroTexto"/>
          <p:cNvSpPr txBox="1"/>
          <p:nvPr/>
        </p:nvSpPr>
        <p:spPr>
          <a:xfrm>
            <a:off x="8594180" y="3024485"/>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extLst>
      <p:ext uri="{BB962C8B-B14F-4D97-AF65-F5344CB8AC3E}">
        <p14:creationId xmlns:p14="http://schemas.microsoft.com/office/powerpoint/2010/main" val="5593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4248621"/>
            <a:ext cx="4357718" cy="50783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Asesoría para la adquisición de una empresa del sector de hidrocarburos en Perú.</a:t>
            </a: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431133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2013</a:t>
            </a:r>
          </a:p>
        </p:txBody>
      </p:sp>
      <p:cxnSp>
        <p:nvCxnSpPr>
          <p:cNvPr id="54" name="53 Conector recto"/>
          <p:cNvCxnSpPr/>
          <p:nvPr/>
        </p:nvCxnSpPr>
        <p:spPr>
          <a:xfrm>
            <a:off x="2593958" y="524590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24590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2646586" y="5460217"/>
            <a:ext cx="4214842" cy="923330"/>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financiera especializada a la EEB en la eventual participación, directa o indirecta, de la empresa en los proyectos de inversión que determina la misma.</a:t>
            </a:r>
          </a:p>
        </p:txBody>
      </p:sp>
      <p:cxnSp>
        <p:nvCxnSpPr>
          <p:cNvPr id="61" name="60 Conector recto"/>
          <p:cNvCxnSpPr/>
          <p:nvPr/>
        </p:nvCxnSpPr>
        <p:spPr>
          <a:xfrm>
            <a:off x="7523180" y="524590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87527" y="599600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6799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2013</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pic>
        <p:nvPicPr>
          <p:cNvPr id="35" name="Picture 35" descr="C:\Users\Diana\Documents\Caro Correa 2013\maqueta_main_logo.png"/>
          <p:cNvPicPr>
            <a:picLocks noChangeAspect="1" noChangeArrowheads="1"/>
          </p:cNvPicPr>
          <p:nvPr/>
        </p:nvPicPr>
        <p:blipFill>
          <a:blip r:embed="rId3" cstate="print"/>
          <a:srcRect/>
          <a:stretch>
            <a:fillRect/>
          </a:stretch>
        </p:blipFill>
        <p:spPr bwMode="auto">
          <a:xfrm>
            <a:off x="630362" y="5688781"/>
            <a:ext cx="1341438" cy="339725"/>
          </a:xfrm>
          <a:prstGeom prst="rect">
            <a:avLst/>
          </a:prstGeom>
          <a:noFill/>
          <a:ln w="9525">
            <a:noFill/>
            <a:miter lim="800000"/>
            <a:headEnd/>
            <a:tailEnd/>
          </a:ln>
        </p:spPr>
      </p:pic>
      <p:pic>
        <p:nvPicPr>
          <p:cNvPr id="36" name="35 Imagen" descr="TGI logo.jpg"/>
          <p:cNvPicPr>
            <a:picLocks noChangeAspect="1"/>
          </p:cNvPicPr>
          <p:nvPr/>
        </p:nvPicPr>
        <p:blipFill>
          <a:blip r:embed="rId4" cstate="print"/>
          <a:stretch>
            <a:fillRect/>
          </a:stretch>
        </p:blipFill>
        <p:spPr>
          <a:xfrm>
            <a:off x="846386" y="4330149"/>
            <a:ext cx="1036320" cy="350520"/>
          </a:xfrm>
          <a:prstGeom prst="rect">
            <a:avLst/>
          </a:prstGeom>
        </p:spPr>
      </p:pic>
      <p:cxnSp>
        <p:nvCxnSpPr>
          <p:cNvPr id="38" name="37 Conector recto"/>
          <p:cNvCxnSpPr/>
          <p:nvPr/>
        </p:nvCxnSpPr>
        <p:spPr>
          <a:xfrm>
            <a:off x="522000" y="381657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2595600" y="381657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flipH="1" flipV="1">
            <a:off x="7988400" y="457693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43130" y="381657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2681356" y="2808461"/>
            <a:ext cx="4357718" cy="71558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Asesoría para la valoración y eventual oferta de la EEB en el proceso de enajenación de las acciones del Gobierno Nacional en </a:t>
            </a:r>
            <a:r>
              <a:rPr lang="es-ES" sz="1350" dirty="0" err="1">
                <a:solidFill>
                  <a:schemeClr val="tx1">
                    <a:lumMod val="75000"/>
                    <a:lumOff val="25000"/>
                  </a:schemeClr>
                </a:solidFill>
                <a:latin typeface="Trebuchet MS" pitchFamily="34" charset="0"/>
              </a:rPr>
              <a:t>Isagen</a:t>
            </a:r>
            <a:r>
              <a:rPr lang="es-ES" sz="1350" dirty="0">
                <a:solidFill>
                  <a:schemeClr val="tx1">
                    <a:lumMod val="75000"/>
                    <a:lumOff val="25000"/>
                  </a:schemeClr>
                </a:solidFill>
                <a:latin typeface="Trebuchet MS" pitchFamily="34" charset="0"/>
              </a:rPr>
              <a:t>.</a:t>
            </a:r>
          </a:p>
        </p:txBody>
      </p:sp>
      <p:pic>
        <p:nvPicPr>
          <p:cNvPr id="48" name="47 Imagen" descr="Logo BNP Paribas.png"/>
          <p:cNvPicPr>
            <a:picLocks noChangeAspect="1"/>
          </p:cNvPicPr>
          <p:nvPr/>
        </p:nvPicPr>
        <p:blipFill>
          <a:blip r:embed="rId5" cstate="print"/>
          <a:stretch>
            <a:fillRect/>
          </a:stretch>
        </p:blipFill>
        <p:spPr>
          <a:xfrm>
            <a:off x="558354" y="2808462"/>
            <a:ext cx="1656184" cy="646316"/>
          </a:xfrm>
          <a:prstGeom prst="rect">
            <a:avLst/>
          </a:prstGeom>
        </p:spPr>
      </p:pic>
      <p:sp>
        <p:nvSpPr>
          <p:cNvPr id="49" name="48 CuadroTexto"/>
          <p:cNvSpPr txBox="1"/>
          <p:nvPr/>
        </p:nvSpPr>
        <p:spPr>
          <a:xfrm>
            <a:off x="7596000" y="29431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2013</a:t>
            </a:r>
          </a:p>
        </p:txBody>
      </p:sp>
      <p:cxnSp>
        <p:nvCxnSpPr>
          <p:cNvPr id="50" name="49 Conector recto"/>
          <p:cNvCxnSpPr/>
          <p:nvPr/>
        </p:nvCxnSpPr>
        <p:spPr>
          <a:xfrm rot="5400000" flipH="1" flipV="1">
            <a:off x="7943449"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39" name="67 CuadroTexto"/>
          <p:cNvSpPr txBox="1"/>
          <p:nvPr/>
        </p:nvSpPr>
        <p:spPr>
          <a:xfrm>
            <a:off x="8593200" y="581740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1" name="67 CuadroTexto"/>
          <p:cNvSpPr txBox="1"/>
          <p:nvPr/>
        </p:nvSpPr>
        <p:spPr>
          <a:xfrm>
            <a:off x="8594180" y="4372892"/>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7" name="67 CuadroTexto"/>
          <p:cNvSpPr txBox="1"/>
          <p:nvPr/>
        </p:nvSpPr>
        <p:spPr>
          <a:xfrm>
            <a:off x="8594180" y="3024485"/>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idx="4294967295"/>
          </p:nvPr>
        </p:nvSpPr>
        <p:spPr>
          <a:xfrm>
            <a:off x="630362" y="2160389"/>
            <a:ext cx="6048672" cy="432048"/>
          </a:xfrm>
          <a:prstGeom prst="rect">
            <a:avLst/>
          </a:prstGeom>
        </p:spPr>
        <p:txBody>
          <a:bodyPr>
            <a:noAutofit/>
          </a:bodyPr>
          <a:lstStyle/>
          <a:p>
            <a:r>
              <a:rPr lang="en-US" sz="4000" b="1" dirty="0">
                <a:solidFill>
                  <a:schemeClr val="tx2">
                    <a:lumMod val="75000"/>
                  </a:schemeClr>
                </a:solidFill>
                <a:effectLst>
                  <a:outerShdw blurRad="38100" dist="38100" dir="2700000" algn="tl">
                    <a:srgbClr val="C0C0C0"/>
                  </a:outerShdw>
                </a:effectLst>
                <a:latin typeface="Trebuchet MS" pitchFamily="34" charset="0"/>
                <a:ea typeface="Tahoma" pitchFamily="34" charset="0"/>
                <a:cs typeface="Tahoma" pitchFamily="34" charset="0"/>
              </a:rPr>
              <a:t>TABLA DE CONTENIDO</a:t>
            </a:r>
            <a:br>
              <a:rPr lang="en-US" sz="4000" b="1" dirty="0">
                <a:solidFill>
                  <a:schemeClr val="bg2"/>
                </a:solidFill>
                <a:effectLst>
                  <a:outerShdw blurRad="38100" dist="38100" dir="2700000" algn="tl">
                    <a:srgbClr val="C0C0C0"/>
                  </a:outerShdw>
                </a:effectLst>
                <a:latin typeface="Trebuchet MS" pitchFamily="34" charset="0"/>
              </a:rPr>
            </a:br>
            <a:endParaRPr lang="es-CO" sz="4000" b="1" dirty="0">
              <a:latin typeface="Trebuchet MS" pitchFamily="34" charset="0"/>
            </a:endParaRPr>
          </a:p>
        </p:txBody>
      </p:sp>
      <p:sp>
        <p:nvSpPr>
          <p:cNvPr id="8" name="7 CuadroTexto"/>
          <p:cNvSpPr txBox="1"/>
          <p:nvPr/>
        </p:nvSpPr>
        <p:spPr>
          <a:xfrm>
            <a:off x="4158754" y="3103751"/>
            <a:ext cx="5400600" cy="1077218"/>
          </a:xfrm>
          <a:prstGeom prst="rect">
            <a:avLst/>
          </a:prstGeom>
          <a:noFill/>
        </p:spPr>
        <p:txBody>
          <a:bodyPr wrap="square" rtlCol="0">
            <a:spAutoFit/>
          </a:bodyPr>
          <a:lstStyle/>
          <a:p>
            <a:pPr marL="514350" indent="-514350">
              <a:buClr>
                <a:srgbClr val="6CA62C"/>
              </a:buClr>
              <a:buFont typeface="+mj-lt"/>
              <a:buAutoNum type="arabicPeriod"/>
            </a:pPr>
            <a:r>
              <a:rPr lang="en-US" sz="3200" dirty="0">
                <a:solidFill>
                  <a:schemeClr val="tx2">
                    <a:lumMod val="75000"/>
                  </a:schemeClr>
                </a:solidFill>
                <a:latin typeface="Trebuchet MS" pitchFamily="34" charset="0"/>
              </a:rPr>
              <a:t>La </a:t>
            </a:r>
            <a:r>
              <a:rPr lang="en-US" sz="3200" dirty="0" err="1">
                <a:solidFill>
                  <a:schemeClr val="tx2">
                    <a:lumMod val="75000"/>
                  </a:schemeClr>
                </a:solidFill>
                <a:latin typeface="Trebuchet MS" pitchFamily="34" charset="0"/>
              </a:rPr>
              <a:t>firma</a:t>
            </a:r>
            <a:endParaRPr lang="en-US" sz="3200" dirty="0">
              <a:solidFill>
                <a:schemeClr val="tx2">
                  <a:lumMod val="75000"/>
                </a:schemeClr>
              </a:solidFill>
              <a:latin typeface="Trebuchet MS" pitchFamily="34" charset="0"/>
            </a:endParaRPr>
          </a:p>
          <a:p>
            <a:pPr marL="514350" indent="-514350">
              <a:buClr>
                <a:srgbClr val="6EA82E"/>
              </a:buClr>
              <a:buFont typeface="+mj-lt"/>
              <a:buAutoNum type="arabicPeriod"/>
            </a:pPr>
            <a:r>
              <a:rPr lang="en-US" sz="3200" dirty="0" err="1">
                <a:solidFill>
                  <a:schemeClr val="tx2">
                    <a:lumMod val="75000"/>
                  </a:schemeClr>
                </a:solidFill>
                <a:latin typeface="Trebuchet MS" pitchFamily="34" charset="0"/>
              </a:rPr>
              <a:t>Asesorías</a:t>
            </a:r>
            <a:r>
              <a:rPr lang="en-US" sz="3200" dirty="0">
                <a:solidFill>
                  <a:schemeClr val="tx2">
                    <a:lumMod val="75000"/>
                  </a:schemeClr>
                </a:solidFill>
                <a:latin typeface="Trebuchet MS" pitchFamily="34" charset="0"/>
              </a:rPr>
              <a:t> y </a:t>
            </a:r>
            <a:r>
              <a:rPr lang="en-US" sz="3200" dirty="0" err="1">
                <a:solidFill>
                  <a:schemeClr val="tx2">
                    <a:lumMod val="75000"/>
                  </a:schemeClr>
                </a:solidFill>
                <a:latin typeface="Trebuchet MS" pitchFamily="34" charset="0"/>
              </a:rPr>
              <a:t>transacciones</a:t>
            </a:r>
            <a:endParaRPr lang="en-US" sz="3200" dirty="0">
              <a:solidFill>
                <a:schemeClr val="tx2">
                  <a:lumMod val="75000"/>
                </a:schemeClr>
              </a:solidFill>
              <a:latin typeface="Trebuchet MS" pitchFamily="34" charset="0"/>
            </a:endParaRPr>
          </a:p>
        </p:txBody>
      </p:sp>
      <p:pic>
        <p:nvPicPr>
          <p:cNvPr id="36868" name="Picture 4" descr="handshake Royalty Free Stock Photo"/>
          <p:cNvPicPr>
            <a:picLocks noChangeAspect="1" noChangeArrowheads="1"/>
          </p:cNvPicPr>
          <p:nvPr/>
        </p:nvPicPr>
        <p:blipFill>
          <a:blip r:embed="rId2" cstate="print"/>
          <a:srcRect/>
          <a:stretch>
            <a:fillRect/>
          </a:stretch>
        </p:blipFill>
        <p:spPr bwMode="auto">
          <a:xfrm>
            <a:off x="1134418" y="3024485"/>
            <a:ext cx="2409825"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6" name="5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8" name="57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674135"/>
            <a:ext cx="4357718" cy="925125"/>
          </a:xfrm>
          <a:prstGeom prst="rect">
            <a:avLst/>
          </a:prstGeom>
          <a:noFill/>
        </p:spPr>
        <p:txBody>
          <a:bodyPr wrap="square" rtlCol="0">
            <a:spAutoFit/>
          </a:bodyPr>
          <a:lstStyle/>
          <a:p>
            <a:pPr algn="just"/>
            <a:r>
              <a:rPr lang="es-CO" sz="1353" dirty="0">
                <a:solidFill>
                  <a:schemeClr val="tx1">
                    <a:lumMod val="75000"/>
                    <a:lumOff val="25000"/>
                  </a:schemeClr>
                </a:solidFill>
                <a:latin typeface="Trebuchet MS" pitchFamily="34" charset="0"/>
              </a:rPr>
              <a:t>Asesoría financiera en temas relacionados con la eventual participación de GENSA en proyectos de generación de energía eléctrica y repotenciación de la Unidad de Generación Paipa I. </a:t>
            </a: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7880370" y="324563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9819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2013</a:t>
            </a:r>
          </a:p>
        </p:txBody>
      </p:sp>
      <p:cxnSp>
        <p:nvCxnSpPr>
          <p:cNvPr id="54" name="53 Conector recto"/>
          <p:cNvCxnSpPr/>
          <p:nvPr/>
        </p:nvCxnSpPr>
        <p:spPr>
          <a:xfrm>
            <a:off x="2593958" y="396001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96001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2665396" y="4174333"/>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Asesoría para la elaboración de las proyecciones financieras de Empresa Urra S.A. ESP para la evaluación de eventuales oportunidades en el sector.</a:t>
            </a:r>
          </a:p>
        </p:txBody>
      </p:sp>
      <p:cxnSp>
        <p:nvCxnSpPr>
          <p:cNvPr id="61" name="60 Conector recto"/>
          <p:cNvCxnSpPr/>
          <p:nvPr/>
        </p:nvCxnSpPr>
        <p:spPr>
          <a:xfrm>
            <a:off x="7523180" y="396001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880370" y="467439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6799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2012</a:t>
            </a:r>
          </a:p>
        </p:txBody>
      </p:sp>
      <p:sp>
        <p:nvSpPr>
          <p:cNvPr id="68" name="67 CuadroTexto"/>
          <p:cNvSpPr txBox="1"/>
          <p:nvPr/>
        </p:nvSpPr>
        <p:spPr>
          <a:xfrm>
            <a:off x="8593200" y="5817407"/>
            <a:ext cx="10430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41" name="40 Conector recto"/>
          <p:cNvCxnSpPr/>
          <p:nvPr/>
        </p:nvCxnSpPr>
        <p:spPr>
          <a:xfrm>
            <a:off x="2593958" y="538877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538877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38877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7594618" y="44600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2012</a:t>
            </a:r>
          </a:p>
        </p:txBody>
      </p:sp>
      <p:sp>
        <p:nvSpPr>
          <p:cNvPr id="47" name="46 CuadroTexto"/>
          <p:cNvSpPr txBox="1"/>
          <p:nvPr/>
        </p:nvSpPr>
        <p:spPr>
          <a:xfrm>
            <a:off x="8593200" y="4509498"/>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7987527" y="599600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2665396" y="5674531"/>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Asesoría financiera para lograr el cierre del proceso de obtención de la garantía de Davivienda y apoyo en la negociación de la nueva reclamación de CES.</a:t>
            </a:r>
            <a:endParaRPr lang="es-CO" sz="1350" b="1" dirty="0">
              <a:solidFill>
                <a:srgbClr val="FF0000"/>
              </a:solidFill>
              <a:latin typeface="Trebuchet MS" pitchFamily="34" charset="0"/>
            </a:endParaRPr>
          </a:p>
        </p:txBody>
      </p:sp>
      <p:sp>
        <p:nvSpPr>
          <p:cNvPr id="66" name="65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69" name="68 Imagen" descr="EXPE.png"/>
          <p:cNvPicPr>
            <a:picLocks noChangeAspect="1"/>
          </p:cNvPicPr>
          <p:nvPr/>
        </p:nvPicPr>
        <p:blipFill>
          <a:blip r:embed="rId2" cstate="print"/>
          <a:stretch>
            <a:fillRect/>
          </a:stretch>
        </p:blipFill>
        <p:spPr>
          <a:xfrm>
            <a:off x="342330" y="360189"/>
            <a:ext cx="537868" cy="514173"/>
          </a:xfrm>
          <a:prstGeom prst="rect">
            <a:avLst/>
          </a:prstGeom>
        </p:spPr>
      </p:pic>
      <p:pic>
        <p:nvPicPr>
          <p:cNvPr id="48" name="Picture 330"/>
          <p:cNvPicPr>
            <a:picLocks noChangeAspect="1" noChangeArrowheads="1"/>
          </p:cNvPicPr>
          <p:nvPr/>
        </p:nvPicPr>
        <p:blipFill>
          <a:blip r:embed="rId3" cstate="print"/>
          <a:srcRect/>
          <a:stretch>
            <a:fillRect/>
          </a:stretch>
        </p:blipFill>
        <p:spPr bwMode="auto">
          <a:xfrm>
            <a:off x="825798" y="2880469"/>
            <a:ext cx="1028700" cy="422275"/>
          </a:xfrm>
          <a:prstGeom prst="rect">
            <a:avLst/>
          </a:prstGeom>
          <a:noFill/>
          <a:ln w="9525">
            <a:noFill/>
            <a:miter lim="800000"/>
            <a:headEnd/>
            <a:tailEnd/>
          </a:ln>
        </p:spPr>
      </p:pic>
      <p:pic>
        <p:nvPicPr>
          <p:cNvPr id="51" name="Picture 330"/>
          <p:cNvPicPr>
            <a:picLocks noChangeAspect="1" noChangeArrowheads="1"/>
          </p:cNvPicPr>
          <p:nvPr/>
        </p:nvPicPr>
        <p:blipFill>
          <a:blip r:embed="rId3" cstate="print"/>
          <a:srcRect/>
          <a:stretch>
            <a:fillRect/>
          </a:stretch>
        </p:blipFill>
        <p:spPr bwMode="auto">
          <a:xfrm>
            <a:off x="825798" y="5760789"/>
            <a:ext cx="1028700" cy="422275"/>
          </a:xfrm>
          <a:prstGeom prst="rect">
            <a:avLst/>
          </a:prstGeom>
          <a:noFill/>
          <a:ln w="9525">
            <a:noFill/>
            <a:miter lim="800000"/>
            <a:headEnd/>
            <a:tailEnd/>
          </a:ln>
        </p:spPr>
      </p:pic>
      <p:pic>
        <p:nvPicPr>
          <p:cNvPr id="52" name="Picture 34" descr="C:\Users\Diana\Documents\Caro Correa 2013\logoemec.jpg"/>
          <p:cNvPicPr>
            <a:picLocks noChangeAspect="1" noChangeArrowheads="1"/>
          </p:cNvPicPr>
          <p:nvPr/>
        </p:nvPicPr>
        <p:blipFill>
          <a:blip r:embed="rId4" cstate="print"/>
          <a:srcRect/>
          <a:stretch>
            <a:fillRect/>
          </a:stretch>
        </p:blipFill>
        <p:spPr bwMode="auto">
          <a:xfrm>
            <a:off x="886123" y="4182888"/>
            <a:ext cx="968375" cy="785813"/>
          </a:xfrm>
          <a:prstGeom prst="rect">
            <a:avLst/>
          </a:prstGeom>
          <a:noFill/>
          <a:ln w="9525">
            <a:noFill/>
            <a:miter lim="800000"/>
            <a:headEnd/>
            <a:tailEnd/>
          </a:ln>
        </p:spPr>
      </p:pic>
      <p:sp>
        <p:nvSpPr>
          <p:cNvPr id="40" name="46 CuadroTexto"/>
          <p:cNvSpPr txBox="1"/>
          <p:nvPr/>
        </p:nvSpPr>
        <p:spPr>
          <a:xfrm>
            <a:off x="8594180" y="3024485"/>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674135"/>
            <a:ext cx="4357718" cy="923330"/>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financiera para la actualización de las proyecciones financieras de GENSA y el PPA de </a:t>
            </a:r>
            <a:r>
              <a:rPr lang="es-CO" sz="1350" dirty="0" err="1">
                <a:solidFill>
                  <a:schemeClr val="tx1">
                    <a:lumMod val="75000"/>
                    <a:lumOff val="25000"/>
                  </a:schemeClr>
                </a:solidFill>
                <a:latin typeface="Trebuchet MS" pitchFamily="34" charset="0"/>
              </a:rPr>
              <a:t>Paipa</a:t>
            </a:r>
            <a:r>
              <a:rPr lang="es-CO" sz="1350" dirty="0">
                <a:solidFill>
                  <a:schemeClr val="tx1">
                    <a:lumMod val="75000"/>
                    <a:lumOff val="25000"/>
                  </a:schemeClr>
                </a:solidFill>
                <a:latin typeface="Trebuchet MS" pitchFamily="34" charset="0"/>
              </a:rPr>
              <a:t> IV, luego de conocerse el resultado del Laudo EBSA - </a:t>
            </a:r>
            <a:r>
              <a:rPr lang="es-CO" sz="1350" dirty="0" err="1">
                <a:solidFill>
                  <a:schemeClr val="tx1">
                    <a:lumMod val="75000"/>
                    <a:lumOff val="25000"/>
                  </a:schemeClr>
                </a:solidFill>
                <a:latin typeface="Trebuchet MS" pitchFamily="34" charset="0"/>
              </a:rPr>
              <a:t>Gensa</a:t>
            </a:r>
            <a:r>
              <a:rPr lang="es-CO" sz="1350" dirty="0">
                <a:solidFill>
                  <a:schemeClr val="tx1">
                    <a:lumMod val="75000"/>
                    <a:lumOff val="25000"/>
                  </a:schemeClr>
                </a:solidFill>
                <a:latin typeface="Trebuchet MS" pitchFamily="34" charset="0"/>
              </a:rPr>
              <a:t> - CES.</a:t>
            </a: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7237428" y="5318481"/>
            <a:ext cx="257176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30244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2012</a:t>
            </a:r>
          </a:p>
        </p:txBody>
      </p:sp>
      <p:sp>
        <p:nvSpPr>
          <p:cNvPr id="43" name="42 CuadroTexto"/>
          <p:cNvSpPr txBox="1"/>
          <p:nvPr/>
        </p:nvSpPr>
        <p:spPr>
          <a:xfrm>
            <a:off x="8593200" y="3060000"/>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54" name="53 Conector recto"/>
          <p:cNvCxnSpPr/>
          <p:nvPr/>
        </p:nvCxnSpPr>
        <p:spPr>
          <a:xfrm>
            <a:off x="2593958" y="388858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88858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2680216" y="4031287"/>
            <a:ext cx="4214842" cy="2377574"/>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financiera con el propósito de analizar la eventual participación de la empresa con el proyecto </a:t>
            </a:r>
            <a:r>
              <a:rPr lang="es-CO" sz="1350" dirty="0" err="1">
                <a:solidFill>
                  <a:schemeClr val="tx1">
                    <a:lumMod val="75000"/>
                    <a:lumOff val="25000"/>
                  </a:schemeClr>
                </a:solidFill>
                <a:latin typeface="Trebuchet MS" pitchFamily="34" charset="0"/>
              </a:rPr>
              <a:t>Paipa</a:t>
            </a:r>
            <a:r>
              <a:rPr lang="es-CO" sz="1350" dirty="0">
                <a:solidFill>
                  <a:schemeClr val="tx1">
                    <a:lumMod val="75000"/>
                    <a:lumOff val="25000"/>
                  </a:schemeClr>
                </a:solidFill>
                <a:latin typeface="Trebuchet MS" pitchFamily="34" charset="0"/>
              </a:rPr>
              <a:t> V en la subasta de asignación de Obligaciones de Energía en Firme de diciembre de 2011 y analizar la metodología y los resultados del modelo de proyecciones financieras que conlleve a la extensión del plazo de la garantía otorgada por parte de la FEN para respaldar las obligaciones derivadas del PPA de </a:t>
            </a:r>
            <a:r>
              <a:rPr lang="es-CO" sz="1350" dirty="0" err="1">
                <a:solidFill>
                  <a:schemeClr val="tx1">
                    <a:lumMod val="75000"/>
                    <a:lumOff val="25000"/>
                  </a:schemeClr>
                </a:solidFill>
                <a:latin typeface="Trebuchet MS" pitchFamily="34" charset="0"/>
              </a:rPr>
              <a:t>Paipa</a:t>
            </a:r>
            <a:r>
              <a:rPr lang="es-CO" sz="1350" dirty="0">
                <a:solidFill>
                  <a:schemeClr val="tx1">
                    <a:lumMod val="75000"/>
                    <a:lumOff val="25000"/>
                  </a:schemeClr>
                </a:solidFill>
                <a:latin typeface="Trebuchet MS" pitchFamily="34" charset="0"/>
              </a:rPr>
              <a:t> IV u obtener una nueva que cubra con los requerimientos que contractualmente se hayan pactado. </a:t>
            </a:r>
            <a:endParaRPr lang="es-ES" sz="1350" dirty="0">
              <a:solidFill>
                <a:schemeClr val="tx1">
                  <a:lumMod val="75000"/>
                  <a:lumOff val="25000"/>
                </a:schemeClr>
              </a:solidFill>
              <a:latin typeface="Trebuchet MS" pitchFamily="34" charset="0"/>
            </a:endParaRPr>
          </a:p>
        </p:txBody>
      </p:sp>
      <p:cxnSp>
        <p:nvCxnSpPr>
          <p:cNvPr id="61" name="60 Conector recto"/>
          <p:cNvCxnSpPr/>
          <p:nvPr/>
        </p:nvCxnSpPr>
        <p:spPr>
          <a:xfrm>
            <a:off x="7523180" y="388858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87527" y="320023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040709"/>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2011</a:t>
            </a:r>
          </a:p>
        </p:txBody>
      </p:sp>
      <p:sp>
        <p:nvSpPr>
          <p:cNvPr id="68" name="67 CuadroTexto"/>
          <p:cNvSpPr txBox="1"/>
          <p:nvPr/>
        </p:nvSpPr>
        <p:spPr>
          <a:xfrm>
            <a:off x="8593200" y="5076000"/>
            <a:ext cx="1181198"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pic>
        <p:nvPicPr>
          <p:cNvPr id="36" name="Picture 330"/>
          <p:cNvPicPr>
            <a:picLocks noChangeAspect="1" noChangeArrowheads="1"/>
          </p:cNvPicPr>
          <p:nvPr/>
        </p:nvPicPr>
        <p:blipFill>
          <a:blip r:embed="rId3" cstate="print"/>
          <a:srcRect/>
          <a:stretch>
            <a:fillRect/>
          </a:stretch>
        </p:blipFill>
        <p:spPr bwMode="auto">
          <a:xfrm>
            <a:off x="825798" y="5040709"/>
            <a:ext cx="1028700" cy="422275"/>
          </a:xfrm>
          <a:prstGeom prst="rect">
            <a:avLst/>
          </a:prstGeom>
          <a:noFill/>
          <a:ln w="9525">
            <a:noFill/>
            <a:miter lim="800000"/>
            <a:headEnd/>
            <a:tailEnd/>
          </a:ln>
        </p:spPr>
      </p:pic>
      <p:pic>
        <p:nvPicPr>
          <p:cNvPr id="38" name="Picture 330"/>
          <p:cNvPicPr>
            <a:picLocks noChangeAspect="1" noChangeArrowheads="1"/>
          </p:cNvPicPr>
          <p:nvPr/>
        </p:nvPicPr>
        <p:blipFill>
          <a:blip r:embed="rId3" cstate="print"/>
          <a:srcRect/>
          <a:stretch>
            <a:fillRect/>
          </a:stretch>
        </p:blipFill>
        <p:spPr bwMode="auto">
          <a:xfrm>
            <a:off x="825798" y="3034258"/>
            <a:ext cx="1028700" cy="422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3253283"/>
            <a:ext cx="4357718" cy="923330"/>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Valoración de las prorrogas para las concesiones de los operadores de TV por suscripción en Colombia. Determinación de mercados relevantes para TV en Colombia.</a:t>
            </a: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7237428" y="3888581"/>
            <a:ext cx="257176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345653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2011</a:t>
            </a:r>
          </a:p>
        </p:txBody>
      </p:sp>
      <p:sp>
        <p:nvSpPr>
          <p:cNvPr id="43" name="42 CuadroTexto"/>
          <p:cNvSpPr txBox="1"/>
          <p:nvPr/>
        </p:nvSpPr>
        <p:spPr>
          <a:xfrm>
            <a:off x="8593200" y="3492000"/>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54" name="53 Conector recto"/>
          <p:cNvCxnSpPr/>
          <p:nvPr/>
        </p:nvCxnSpPr>
        <p:spPr>
          <a:xfrm>
            <a:off x="2593958" y="524590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524590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pic>
        <p:nvPicPr>
          <p:cNvPr id="58" name="Picture 48"/>
          <p:cNvPicPr>
            <a:picLocks noChangeAspect="1" noChangeArrowheads="1"/>
          </p:cNvPicPr>
          <p:nvPr/>
        </p:nvPicPr>
        <p:blipFill>
          <a:blip r:embed="rId2" cstate="print"/>
          <a:srcRect/>
          <a:stretch>
            <a:fillRect/>
          </a:stretch>
        </p:blipFill>
        <p:spPr bwMode="auto">
          <a:xfrm>
            <a:off x="1022322" y="5531655"/>
            <a:ext cx="666750" cy="781050"/>
          </a:xfrm>
          <a:prstGeom prst="rect">
            <a:avLst/>
          </a:prstGeom>
          <a:noFill/>
          <a:ln w="12700">
            <a:noFill/>
            <a:miter lim="800000"/>
            <a:headEnd/>
            <a:tailEnd/>
          </a:ln>
        </p:spPr>
      </p:pic>
      <p:sp>
        <p:nvSpPr>
          <p:cNvPr id="60" name="59 CuadroTexto"/>
          <p:cNvSpPr txBox="1"/>
          <p:nvPr/>
        </p:nvSpPr>
        <p:spPr>
          <a:xfrm>
            <a:off x="2646586" y="5460217"/>
            <a:ext cx="4214842" cy="715581"/>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Estructuración de un esquema para asegurar la sostenibilidad del servicio de acueducto y alcantarillado en Palmira</a:t>
            </a:r>
            <a:r>
              <a:rPr lang="es-ES" sz="1350" dirty="0">
                <a:solidFill>
                  <a:schemeClr val="tx1">
                    <a:lumMod val="75000"/>
                    <a:lumOff val="25000"/>
                  </a:schemeClr>
                </a:solidFill>
                <a:latin typeface="Trebuchet MS" pitchFamily="34" charset="0"/>
              </a:rPr>
              <a:t>.</a:t>
            </a:r>
          </a:p>
        </p:txBody>
      </p:sp>
      <p:cxnSp>
        <p:nvCxnSpPr>
          <p:cNvPr id="61" name="60 Conector recto"/>
          <p:cNvCxnSpPr/>
          <p:nvPr/>
        </p:nvCxnSpPr>
        <p:spPr>
          <a:xfrm>
            <a:off x="7523180" y="524590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87527" y="599600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6799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2011</a:t>
            </a:r>
          </a:p>
        </p:txBody>
      </p:sp>
      <p:sp>
        <p:nvSpPr>
          <p:cNvPr id="68" name="67 CuadroTexto"/>
          <p:cNvSpPr txBox="1"/>
          <p:nvPr/>
        </p:nvSpPr>
        <p:spPr>
          <a:xfrm>
            <a:off x="8593200" y="581740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69" name="1 Imagen" descr="Nuevo_Logo_Comision_TV.jpg"/>
          <p:cNvPicPr>
            <a:picLocks noChangeAspect="1" noChangeArrowheads="1"/>
          </p:cNvPicPr>
          <p:nvPr/>
        </p:nvPicPr>
        <p:blipFill>
          <a:blip r:embed="rId3" cstate="print"/>
          <a:srcRect/>
          <a:stretch>
            <a:fillRect/>
          </a:stretch>
        </p:blipFill>
        <p:spPr bwMode="auto">
          <a:xfrm>
            <a:off x="808008" y="3456533"/>
            <a:ext cx="985838" cy="487363"/>
          </a:xfrm>
          <a:prstGeom prst="rect">
            <a:avLst/>
          </a:prstGeom>
          <a:noFill/>
          <a:ln w="9525">
            <a:noFill/>
            <a:miter lim="800000"/>
            <a:headEnd/>
            <a:tailEnd/>
          </a:ln>
        </p:spPr>
      </p:pic>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4" cstate="print"/>
          <a:stretch>
            <a:fillRect/>
          </a:stretch>
        </p:blipFill>
        <p:spPr>
          <a:xfrm>
            <a:off x="342330" y="360189"/>
            <a:ext cx="537868" cy="5141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6" name="55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8" name="57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674135"/>
            <a:ext cx="4357718" cy="716928"/>
          </a:xfrm>
          <a:prstGeom prst="rect">
            <a:avLst/>
          </a:prstGeom>
          <a:noFill/>
        </p:spPr>
        <p:txBody>
          <a:bodyPr wrap="square" rtlCol="0">
            <a:spAutoFit/>
          </a:bodyPr>
          <a:lstStyle/>
          <a:p>
            <a:pPr algn="just"/>
            <a:r>
              <a:rPr lang="es-CO" sz="1353" dirty="0">
                <a:solidFill>
                  <a:schemeClr val="tx1">
                    <a:lumMod val="75000"/>
                    <a:lumOff val="25000"/>
                  </a:schemeClr>
                </a:solidFill>
                <a:latin typeface="Trebuchet MS" pitchFamily="34" charset="0"/>
              </a:rPr>
              <a:t>Modelación financiera y consecución de recursos necesarios para implementar su proyecto de telecomunicaciones en Colombia.</a:t>
            </a:r>
            <a:endParaRPr lang="es-ES" sz="1353" dirty="0">
              <a:solidFill>
                <a:schemeClr val="tx1">
                  <a:lumMod val="75000"/>
                  <a:lumOff val="25000"/>
                </a:schemeClr>
              </a:solidFill>
              <a:latin typeface="Trebuchet MS" pitchFamily="34" charset="0"/>
            </a:endParaRP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7880370" y="324563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9819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2011</a:t>
            </a:r>
          </a:p>
        </p:txBody>
      </p:sp>
      <p:cxnSp>
        <p:nvCxnSpPr>
          <p:cNvPr id="54" name="53 Conector recto"/>
          <p:cNvCxnSpPr/>
          <p:nvPr/>
        </p:nvCxnSpPr>
        <p:spPr>
          <a:xfrm>
            <a:off x="2593958" y="396001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96001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2665396" y="4174333"/>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Diseño e implementación de la alternativa estratégica para enajenar la participación de la Nación en URRA S.A. ESP y GECELCA S.A. ESP</a:t>
            </a:r>
            <a:endParaRPr lang="es-ES" sz="1350" dirty="0">
              <a:solidFill>
                <a:schemeClr val="tx1">
                  <a:lumMod val="75000"/>
                  <a:lumOff val="25000"/>
                </a:schemeClr>
              </a:solidFill>
              <a:latin typeface="Trebuchet MS" pitchFamily="34" charset="0"/>
            </a:endParaRPr>
          </a:p>
        </p:txBody>
      </p:sp>
      <p:cxnSp>
        <p:nvCxnSpPr>
          <p:cNvPr id="61" name="60 Conector recto"/>
          <p:cNvCxnSpPr/>
          <p:nvPr/>
        </p:nvCxnSpPr>
        <p:spPr>
          <a:xfrm>
            <a:off x="7523180" y="396001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880370" y="467439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6799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sp>
        <p:nvSpPr>
          <p:cNvPr id="68" name="67 CuadroTexto"/>
          <p:cNvSpPr txBox="1"/>
          <p:nvPr/>
        </p:nvSpPr>
        <p:spPr>
          <a:xfrm>
            <a:off x="8593200" y="5817407"/>
            <a:ext cx="10430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36" name="Picture 6"/>
          <p:cNvPicPr>
            <a:picLocks noChangeAspect="1" noChangeArrowheads="1"/>
          </p:cNvPicPr>
          <p:nvPr/>
        </p:nvPicPr>
        <p:blipFill>
          <a:blip r:embed="rId2" cstate="print"/>
          <a:srcRect/>
          <a:stretch>
            <a:fillRect/>
          </a:stretch>
        </p:blipFill>
        <p:spPr bwMode="auto">
          <a:xfrm>
            <a:off x="736570" y="4102895"/>
            <a:ext cx="525462" cy="661988"/>
          </a:xfrm>
          <a:prstGeom prst="rect">
            <a:avLst/>
          </a:prstGeom>
          <a:noFill/>
          <a:ln w="9525">
            <a:noFill/>
            <a:miter lim="800000"/>
            <a:headEnd/>
            <a:tailEnd/>
          </a:ln>
        </p:spPr>
      </p:pic>
      <p:pic>
        <p:nvPicPr>
          <p:cNvPr id="38" name="Picture 121"/>
          <p:cNvPicPr>
            <a:picLocks noChangeAspect="1" noChangeArrowheads="1"/>
          </p:cNvPicPr>
          <p:nvPr/>
        </p:nvPicPr>
        <p:blipFill>
          <a:blip r:embed="rId3" cstate="print"/>
          <a:srcRect/>
          <a:stretch>
            <a:fillRect/>
          </a:stretch>
        </p:blipFill>
        <p:spPr bwMode="auto">
          <a:xfrm>
            <a:off x="879446" y="4960151"/>
            <a:ext cx="866775" cy="336550"/>
          </a:xfrm>
          <a:prstGeom prst="rect">
            <a:avLst/>
          </a:prstGeom>
          <a:noFill/>
          <a:ln w="9525">
            <a:noFill/>
            <a:miter lim="800000"/>
            <a:headEnd/>
            <a:tailEnd/>
          </a:ln>
        </p:spPr>
      </p:pic>
      <p:pic>
        <p:nvPicPr>
          <p:cNvPr id="40" name="Picture 34"/>
          <p:cNvPicPr>
            <a:picLocks noChangeAspect="1" noChangeArrowheads="1"/>
          </p:cNvPicPr>
          <p:nvPr/>
        </p:nvPicPr>
        <p:blipFill>
          <a:blip r:embed="rId4" cstate="print"/>
          <a:srcRect/>
          <a:stretch>
            <a:fillRect/>
          </a:stretch>
        </p:blipFill>
        <p:spPr bwMode="auto">
          <a:xfrm>
            <a:off x="1379512" y="4174333"/>
            <a:ext cx="517525" cy="595313"/>
          </a:xfrm>
          <a:prstGeom prst="rect">
            <a:avLst/>
          </a:prstGeom>
          <a:noFill/>
          <a:ln w="12700">
            <a:noFill/>
            <a:miter lim="800000"/>
            <a:headEnd/>
            <a:tailEnd/>
          </a:ln>
        </p:spPr>
      </p:pic>
      <p:cxnSp>
        <p:nvCxnSpPr>
          <p:cNvPr id="41" name="40 Conector recto"/>
          <p:cNvCxnSpPr/>
          <p:nvPr/>
        </p:nvCxnSpPr>
        <p:spPr>
          <a:xfrm>
            <a:off x="2593958" y="538877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538877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38877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7594618" y="44600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sp>
        <p:nvSpPr>
          <p:cNvPr id="47" name="46 CuadroTexto"/>
          <p:cNvSpPr txBox="1"/>
          <p:nvPr/>
        </p:nvSpPr>
        <p:spPr>
          <a:xfrm>
            <a:off x="8593200" y="4509498"/>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7987527" y="599600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5"/>
          <p:cNvPicPr>
            <a:picLocks noChangeAspect="1" noChangeArrowheads="1"/>
          </p:cNvPicPr>
          <p:nvPr/>
        </p:nvPicPr>
        <p:blipFill>
          <a:blip r:embed="rId5" cstate="print"/>
          <a:srcRect/>
          <a:stretch>
            <a:fillRect/>
          </a:stretch>
        </p:blipFill>
        <p:spPr bwMode="auto">
          <a:xfrm>
            <a:off x="808008" y="5674531"/>
            <a:ext cx="1077913" cy="723900"/>
          </a:xfrm>
          <a:prstGeom prst="rect">
            <a:avLst/>
          </a:prstGeom>
          <a:noFill/>
          <a:ln w="12700">
            <a:noFill/>
            <a:miter lim="800000"/>
            <a:headEnd/>
            <a:tailEnd/>
          </a:ln>
        </p:spPr>
      </p:pic>
      <p:sp>
        <p:nvSpPr>
          <p:cNvPr id="59" name="58 CuadroTexto"/>
          <p:cNvSpPr txBox="1"/>
          <p:nvPr/>
        </p:nvSpPr>
        <p:spPr>
          <a:xfrm>
            <a:off x="2665396" y="5674531"/>
            <a:ext cx="4286280" cy="50783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Estructuración e implementación de la colocación y venta de acciones de la empresa.</a:t>
            </a:r>
            <a:endParaRPr lang="es-ES" sz="1350" dirty="0">
              <a:solidFill>
                <a:schemeClr val="tx1">
                  <a:lumMod val="75000"/>
                  <a:lumOff val="25000"/>
                </a:schemeClr>
              </a:solidFill>
              <a:latin typeface="Trebuchet MS" pitchFamily="34" charset="0"/>
            </a:endParaRPr>
          </a:p>
        </p:txBody>
      </p:sp>
      <p:pic>
        <p:nvPicPr>
          <p:cNvPr id="62" name="Picture 2"/>
          <p:cNvPicPr>
            <a:picLocks noChangeAspect="1" noChangeArrowheads="1"/>
          </p:cNvPicPr>
          <p:nvPr/>
        </p:nvPicPr>
        <p:blipFill>
          <a:blip r:embed="rId6" cstate="print"/>
          <a:srcRect l="20475" t="37099" r="35820" b="36301"/>
          <a:stretch>
            <a:fillRect/>
          </a:stretch>
        </p:blipFill>
        <p:spPr bwMode="auto">
          <a:xfrm>
            <a:off x="702370" y="2952477"/>
            <a:ext cx="1224136" cy="419074"/>
          </a:xfrm>
          <a:prstGeom prst="rect">
            <a:avLst/>
          </a:prstGeom>
          <a:noFill/>
          <a:ln w="9525">
            <a:noFill/>
            <a:miter lim="800000"/>
            <a:headEnd/>
            <a:tailEnd/>
          </a:ln>
        </p:spPr>
      </p:pic>
      <p:sp>
        <p:nvSpPr>
          <p:cNvPr id="66" name="65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69" name="68 Imagen" descr="EXPE.png"/>
          <p:cNvPicPr>
            <a:picLocks noChangeAspect="1"/>
          </p:cNvPicPr>
          <p:nvPr/>
        </p:nvPicPr>
        <p:blipFill>
          <a:blip r:embed="rId7" cstate="print"/>
          <a:stretch>
            <a:fillRect/>
          </a:stretch>
        </p:blipFill>
        <p:spPr>
          <a:xfrm>
            <a:off x="342330" y="360189"/>
            <a:ext cx="537868" cy="514173"/>
          </a:xfrm>
          <a:prstGeom prst="rect">
            <a:avLst/>
          </a:prstGeom>
        </p:spPr>
      </p:pic>
      <p:sp>
        <p:nvSpPr>
          <p:cNvPr id="48" name="46 CuadroTexto"/>
          <p:cNvSpPr txBox="1"/>
          <p:nvPr/>
        </p:nvSpPr>
        <p:spPr>
          <a:xfrm>
            <a:off x="8593200" y="3009299"/>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7" name="56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2" name="61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674135"/>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Estructuración del proceso de enajenación de las participaciones de la Nación y CISA en la Empresa de Energía del Pacífico S.A. ESP.</a:t>
            </a:r>
            <a:endParaRPr lang="es-ES" sz="1350" dirty="0">
              <a:solidFill>
                <a:schemeClr val="tx1">
                  <a:lumMod val="75000"/>
                  <a:lumOff val="25000"/>
                </a:schemeClr>
              </a:solidFill>
              <a:latin typeface="Trebuchet MS" pitchFamily="34" charset="0"/>
            </a:endParaRP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7880370" y="324563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9819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cxnSp>
        <p:nvCxnSpPr>
          <p:cNvPr id="54" name="53 Conector recto"/>
          <p:cNvCxnSpPr/>
          <p:nvPr/>
        </p:nvCxnSpPr>
        <p:spPr>
          <a:xfrm>
            <a:off x="2593958" y="396001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96001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2665396" y="4174333"/>
            <a:ext cx="4286280" cy="515526"/>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Valoración y enajenación de las acciones de Inficaldas en Terpel del Centro S.A.</a:t>
            </a:r>
            <a:endParaRPr lang="es-ES" sz="1350" dirty="0">
              <a:solidFill>
                <a:schemeClr val="tx1">
                  <a:lumMod val="75000"/>
                  <a:lumOff val="25000"/>
                </a:schemeClr>
              </a:solidFill>
              <a:latin typeface="Trebuchet MS" pitchFamily="34" charset="0"/>
            </a:endParaRPr>
          </a:p>
        </p:txBody>
      </p:sp>
      <p:cxnSp>
        <p:nvCxnSpPr>
          <p:cNvPr id="61" name="60 Conector recto"/>
          <p:cNvCxnSpPr/>
          <p:nvPr/>
        </p:nvCxnSpPr>
        <p:spPr>
          <a:xfrm>
            <a:off x="7523180" y="396001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880370" y="467439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76799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cxnSp>
        <p:nvCxnSpPr>
          <p:cNvPr id="41" name="40 Conector recto"/>
          <p:cNvCxnSpPr/>
          <p:nvPr/>
        </p:nvCxnSpPr>
        <p:spPr>
          <a:xfrm>
            <a:off x="2593958" y="538877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538877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38877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7594618" y="446008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sp>
        <p:nvSpPr>
          <p:cNvPr id="47" name="46 CuadroTexto"/>
          <p:cNvSpPr txBox="1"/>
          <p:nvPr/>
        </p:nvSpPr>
        <p:spPr>
          <a:xfrm>
            <a:off x="8594750" y="4509498"/>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7987527" y="599600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2665396" y="5603093"/>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Estructuración y constitución de la sociedad que promoverá la construcción y operación del parque temático de flora y fauna de Pereira.</a:t>
            </a:r>
            <a:endParaRPr lang="es-ES" sz="1350" dirty="0">
              <a:solidFill>
                <a:schemeClr val="tx1">
                  <a:lumMod val="75000"/>
                  <a:lumOff val="25000"/>
                </a:schemeClr>
              </a:solidFill>
              <a:latin typeface="Trebuchet MS" pitchFamily="34" charset="0"/>
            </a:endParaRPr>
          </a:p>
        </p:txBody>
      </p:sp>
      <p:pic>
        <p:nvPicPr>
          <p:cNvPr id="48" name="Picture 30"/>
          <p:cNvPicPr>
            <a:picLocks noChangeAspect="1" noChangeArrowheads="1"/>
          </p:cNvPicPr>
          <p:nvPr/>
        </p:nvPicPr>
        <p:blipFill>
          <a:blip r:embed="rId2" cstate="print"/>
          <a:srcRect/>
          <a:stretch>
            <a:fillRect/>
          </a:stretch>
        </p:blipFill>
        <p:spPr bwMode="auto">
          <a:xfrm>
            <a:off x="1308074" y="2959887"/>
            <a:ext cx="833437" cy="542925"/>
          </a:xfrm>
          <a:prstGeom prst="rect">
            <a:avLst/>
          </a:prstGeom>
          <a:noFill/>
          <a:ln w="12700">
            <a:noFill/>
            <a:miter lim="800000"/>
            <a:headEnd/>
            <a:tailEnd/>
          </a:ln>
        </p:spPr>
      </p:pic>
      <p:pic>
        <p:nvPicPr>
          <p:cNvPr id="51" name="Picture 6"/>
          <p:cNvPicPr>
            <a:picLocks noChangeAspect="1" noChangeArrowheads="1"/>
          </p:cNvPicPr>
          <p:nvPr/>
        </p:nvPicPr>
        <p:blipFill>
          <a:blip r:embed="rId3" cstate="print"/>
          <a:srcRect/>
          <a:stretch>
            <a:fillRect/>
          </a:stretch>
        </p:blipFill>
        <p:spPr bwMode="auto">
          <a:xfrm>
            <a:off x="719111" y="2902737"/>
            <a:ext cx="485775" cy="614363"/>
          </a:xfrm>
          <a:prstGeom prst="rect">
            <a:avLst/>
          </a:prstGeom>
          <a:noFill/>
          <a:ln w="9525">
            <a:noFill/>
            <a:miter lim="800000"/>
            <a:headEnd/>
            <a:tailEnd/>
          </a:ln>
        </p:spPr>
      </p:pic>
      <p:pic>
        <p:nvPicPr>
          <p:cNvPr id="52" name="Picture 45"/>
          <p:cNvPicPr>
            <a:picLocks noChangeAspect="1" noChangeArrowheads="1"/>
          </p:cNvPicPr>
          <p:nvPr/>
        </p:nvPicPr>
        <p:blipFill>
          <a:blip r:embed="rId4" cstate="print"/>
          <a:srcRect/>
          <a:stretch>
            <a:fillRect/>
          </a:stretch>
        </p:blipFill>
        <p:spPr bwMode="auto">
          <a:xfrm>
            <a:off x="677838" y="4325147"/>
            <a:ext cx="582612" cy="747713"/>
          </a:xfrm>
          <a:prstGeom prst="rect">
            <a:avLst/>
          </a:prstGeom>
          <a:noFill/>
          <a:ln w="12700">
            <a:noFill/>
            <a:miter lim="800000"/>
            <a:headEnd/>
            <a:tailEnd/>
          </a:ln>
        </p:spPr>
      </p:pic>
      <p:pic>
        <p:nvPicPr>
          <p:cNvPr id="53" name="Picture 48" descr="C:\Documents and Settings\Dell\Mis documentos\Mis imágenes\logo-terpel2.gif"/>
          <p:cNvPicPr>
            <a:picLocks noChangeAspect="1" noChangeArrowheads="1"/>
          </p:cNvPicPr>
          <p:nvPr/>
        </p:nvPicPr>
        <p:blipFill>
          <a:blip r:embed="rId5" cstate="print"/>
          <a:srcRect/>
          <a:stretch>
            <a:fillRect/>
          </a:stretch>
        </p:blipFill>
        <p:spPr bwMode="auto">
          <a:xfrm>
            <a:off x="1450950" y="4388647"/>
            <a:ext cx="576263" cy="668338"/>
          </a:xfrm>
          <a:prstGeom prst="rect">
            <a:avLst/>
          </a:prstGeom>
          <a:noFill/>
          <a:ln w="9525">
            <a:noFill/>
            <a:miter lim="800000"/>
            <a:headEnd/>
            <a:tailEnd/>
          </a:ln>
        </p:spPr>
      </p:pic>
      <p:pic>
        <p:nvPicPr>
          <p:cNvPr id="56" name="Picture 35"/>
          <p:cNvPicPr>
            <a:picLocks noChangeAspect="1" noChangeArrowheads="1"/>
          </p:cNvPicPr>
          <p:nvPr/>
        </p:nvPicPr>
        <p:blipFill>
          <a:blip r:embed="rId6" cstate="print"/>
          <a:srcRect/>
          <a:stretch>
            <a:fillRect/>
          </a:stretch>
        </p:blipFill>
        <p:spPr bwMode="auto">
          <a:xfrm>
            <a:off x="950884" y="5674531"/>
            <a:ext cx="727075" cy="700088"/>
          </a:xfrm>
          <a:prstGeom prst="rect">
            <a:avLst/>
          </a:prstGeom>
          <a:noFill/>
          <a:ln w="9525">
            <a:noFill/>
            <a:miter lim="800000"/>
            <a:headEnd/>
            <a:tailEnd/>
          </a:ln>
        </p:spPr>
      </p:pic>
      <p:sp>
        <p:nvSpPr>
          <p:cNvPr id="58" name="57 CuadroTexto"/>
          <p:cNvSpPr txBox="1"/>
          <p:nvPr/>
        </p:nvSpPr>
        <p:spPr>
          <a:xfrm>
            <a:off x="8594750" y="5817407"/>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6" name="65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68" name="67 Imagen" descr="EXPE.png"/>
          <p:cNvPicPr>
            <a:picLocks noChangeAspect="1"/>
          </p:cNvPicPr>
          <p:nvPr/>
        </p:nvPicPr>
        <p:blipFill>
          <a:blip r:embed="rId7" cstate="print"/>
          <a:stretch>
            <a:fillRect/>
          </a:stretch>
        </p:blipFill>
        <p:spPr>
          <a:xfrm>
            <a:off x="342330" y="360189"/>
            <a:ext cx="537868" cy="514173"/>
          </a:xfrm>
          <a:prstGeom prst="rect">
            <a:avLst/>
          </a:prstGeom>
        </p:spPr>
      </p:pic>
      <p:sp>
        <p:nvSpPr>
          <p:cNvPr id="63" name="62 CuadroTexto"/>
          <p:cNvSpPr txBox="1"/>
          <p:nvPr/>
        </p:nvSpPr>
        <p:spPr>
          <a:xfrm>
            <a:off x="8593200" y="3024485"/>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1" name="50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2" name="51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4" name="3 CuadroTexto"/>
          <p:cNvSpPr txBox="1"/>
          <p:nvPr/>
        </p:nvSpPr>
        <p:spPr>
          <a:xfrm>
            <a:off x="2665396" y="2674135"/>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Evaluación financiera y legal de la eventual participación de EBSA en nuevos proyectos de generación de energía eléctrica.</a:t>
            </a:r>
            <a:endParaRPr lang="es-ES" sz="1350" dirty="0">
              <a:solidFill>
                <a:schemeClr val="tx1">
                  <a:lumMod val="75000"/>
                  <a:lumOff val="25000"/>
                </a:schemeClr>
              </a:solidFill>
              <a:latin typeface="Trebuchet MS" pitchFamily="34" charset="0"/>
            </a:endParaRPr>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094684" y="3031325"/>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81701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cxnSp>
        <p:nvCxnSpPr>
          <p:cNvPr id="54" name="53 Conector recto"/>
          <p:cNvCxnSpPr/>
          <p:nvPr/>
        </p:nvCxnSpPr>
        <p:spPr>
          <a:xfrm>
            <a:off x="2593958" y="353139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53139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2665396" y="3817143"/>
            <a:ext cx="4286280" cy="507831"/>
          </a:xfrm>
          <a:prstGeom prst="rect">
            <a:avLst/>
          </a:prstGeom>
          <a:noFill/>
        </p:spPr>
        <p:txBody>
          <a:bodyPr wrap="square" rtlCol="0">
            <a:spAutoFit/>
          </a:bodyPr>
          <a:lstStyle/>
          <a:p>
            <a:r>
              <a:rPr lang="es-ES" sz="1350" dirty="0">
                <a:solidFill>
                  <a:schemeClr val="tx1">
                    <a:lumMod val="75000"/>
                    <a:lumOff val="25000"/>
                  </a:schemeClr>
                </a:solidFill>
                <a:latin typeface="Trebuchet MS" pitchFamily="34" charset="0"/>
              </a:rPr>
              <a:t>Evaluación y apoyo en la estructura o formulación de proyectos de </a:t>
            </a:r>
            <a:r>
              <a:rPr lang="es-ES" sz="1350" dirty="0" err="1">
                <a:solidFill>
                  <a:schemeClr val="tx1">
                    <a:lumMod val="75000"/>
                    <a:lumOff val="25000"/>
                  </a:schemeClr>
                </a:solidFill>
                <a:latin typeface="Trebuchet MS" pitchFamily="34" charset="0"/>
              </a:rPr>
              <a:t>Gensa</a:t>
            </a:r>
            <a:r>
              <a:rPr lang="es-ES" sz="1350" dirty="0">
                <a:solidFill>
                  <a:schemeClr val="tx1">
                    <a:lumMod val="75000"/>
                    <a:lumOff val="25000"/>
                  </a:schemeClr>
                </a:solidFill>
                <a:latin typeface="Trebuchet MS" pitchFamily="34" charset="0"/>
              </a:rPr>
              <a:t>.</a:t>
            </a:r>
          </a:p>
        </p:txBody>
      </p:sp>
      <p:cxnSp>
        <p:nvCxnSpPr>
          <p:cNvPr id="61" name="60 Conector recto"/>
          <p:cNvCxnSpPr/>
          <p:nvPr/>
        </p:nvCxnSpPr>
        <p:spPr>
          <a:xfrm>
            <a:off x="7523180" y="353139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130403" y="406717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7594618" y="5948141"/>
            <a:ext cx="857256" cy="369332"/>
          </a:xfrm>
          <a:prstGeom prst="rect">
            <a:avLst/>
          </a:prstGeom>
          <a:noFill/>
        </p:spPr>
        <p:txBody>
          <a:bodyPr wrap="square" rtlCol="0">
            <a:spAutoFit/>
          </a:bodyPr>
          <a:lstStyle/>
          <a:p>
            <a:r>
              <a:rPr lang="es-ES" sz="1800" b="1" dirty="0">
                <a:latin typeface="Trebuchet MS" pitchFamily="34" charset="0"/>
              </a:rPr>
              <a:t>2009</a:t>
            </a:r>
          </a:p>
        </p:txBody>
      </p:sp>
      <p:cxnSp>
        <p:nvCxnSpPr>
          <p:cNvPr id="41" name="40 Conector recto"/>
          <p:cNvCxnSpPr/>
          <p:nvPr/>
        </p:nvCxnSpPr>
        <p:spPr>
          <a:xfrm>
            <a:off x="2593958" y="453152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53152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60309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7594618" y="381714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sp>
        <p:nvSpPr>
          <p:cNvPr id="47" name="46 CuadroTexto"/>
          <p:cNvSpPr txBox="1"/>
          <p:nvPr/>
        </p:nvSpPr>
        <p:spPr>
          <a:xfrm>
            <a:off x="8594750" y="3888581"/>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8130403" y="621031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2665396" y="4674399"/>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Apoyo y actualización del valor del tercer canal de televisión abierta privada nacional. </a:t>
            </a:r>
          </a:p>
        </p:txBody>
      </p:sp>
      <p:pic>
        <p:nvPicPr>
          <p:cNvPr id="40" name="Picture 330"/>
          <p:cNvPicPr>
            <a:picLocks noChangeAspect="1" noChangeArrowheads="1"/>
          </p:cNvPicPr>
          <p:nvPr/>
        </p:nvPicPr>
        <p:blipFill>
          <a:blip r:embed="rId2" cstate="print"/>
          <a:srcRect/>
          <a:stretch>
            <a:fillRect/>
          </a:stretch>
        </p:blipFill>
        <p:spPr bwMode="auto">
          <a:xfrm>
            <a:off x="808008" y="3817143"/>
            <a:ext cx="1028700" cy="422275"/>
          </a:xfrm>
          <a:prstGeom prst="rect">
            <a:avLst/>
          </a:prstGeom>
          <a:noFill/>
          <a:ln w="9525">
            <a:noFill/>
            <a:miter lim="800000"/>
            <a:headEnd/>
            <a:tailEnd/>
          </a:ln>
        </p:spPr>
      </p:pic>
      <p:pic>
        <p:nvPicPr>
          <p:cNvPr id="57" name="Picture 37"/>
          <p:cNvPicPr>
            <a:picLocks noChangeAspect="1" noChangeArrowheads="1"/>
          </p:cNvPicPr>
          <p:nvPr/>
        </p:nvPicPr>
        <p:blipFill>
          <a:blip r:embed="rId3" cstate="print"/>
          <a:srcRect/>
          <a:stretch>
            <a:fillRect/>
          </a:stretch>
        </p:blipFill>
        <p:spPr bwMode="auto">
          <a:xfrm>
            <a:off x="593694" y="2745573"/>
            <a:ext cx="1508125" cy="503238"/>
          </a:xfrm>
          <a:prstGeom prst="rect">
            <a:avLst/>
          </a:prstGeom>
          <a:noFill/>
          <a:ln w="9525">
            <a:noFill/>
            <a:miter lim="800000"/>
            <a:headEnd/>
            <a:tailEnd/>
          </a:ln>
        </p:spPr>
      </p:pic>
      <p:sp>
        <p:nvSpPr>
          <p:cNvPr id="58" name="57 CuadroTexto"/>
          <p:cNvSpPr txBox="1"/>
          <p:nvPr/>
        </p:nvSpPr>
        <p:spPr>
          <a:xfrm>
            <a:off x="8594750" y="286642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2" name="61 CuadroTexto"/>
          <p:cNvSpPr txBox="1"/>
          <p:nvPr/>
        </p:nvSpPr>
        <p:spPr>
          <a:xfrm>
            <a:off x="8594750" y="600969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63" name="1 Imagen" descr="Nuevo_Logo_Comision_TV.jpg"/>
          <p:cNvPicPr>
            <a:picLocks noChangeAspect="1" noChangeArrowheads="1"/>
          </p:cNvPicPr>
          <p:nvPr/>
        </p:nvPicPr>
        <p:blipFill>
          <a:blip r:embed="rId4" cstate="print"/>
          <a:srcRect/>
          <a:stretch>
            <a:fillRect/>
          </a:stretch>
        </p:blipFill>
        <p:spPr bwMode="auto">
          <a:xfrm>
            <a:off x="808008" y="4817275"/>
            <a:ext cx="985838" cy="487363"/>
          </a:xfrm>
          <a:prstGeom prst="rect">
            <a:avLst/>
          </a:prstGeom>
          <a:noFill/>
          <a:ln w="9525">
            <a:noFill/>
            <a:miter lim="800000"/>
            <a:headEnd/>
            <a:tailEnd/>
          </a:ln>
        </p:spPr>
      </p:pic>
      <p:sp>
        <p:nvSpPr>
          <p:cNvPr id="65" name="64 CuadroTexto"/>
          <p:cNvSpPr txBox="1"/>
          <p:nvPr/>
        </p:nvSpPr>
        <p:spPr>
          <a:xfrm>
            <a:off x="2665396" y="5888845"/>
            <a:ext cx="4286280" cy="515526"/>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en banca de inversión para la venta de las empresas del Grupo </a:t>
            </a:r>
            <a:r>
              <a:rPr lang="es-ES" sz="1350" dirty="0" err="1">
                <a:solidFill>
                  <a:schemeClr val="tx1">
                    <a:lumMod val="75000"/>
                    <a:lumOff val="25000"/>
                  </a:schemeClr>
                </a:solidFill>
                <a:latin typeface="Trebuchet MS" pitchFamily="34" charset="0"/>
              </a:rPr>
              <a:t>Termoyopal</a:t>
            </a:r>
            <a:r>
              <a:rPr lang="es-ES" sz="1350" dirty="0">
                <a:solidFill>
                  <a:schemeClr val="tx1">
                    <a:lumMod val="75000"/>
                    <a:lumOff val="25000"/>
                  </a:schemeClr>
                </a:solidFill>
                <a:latin typeface="Trebuchet MS" pitchFamily="34" charset="0"/>
              </a:rPr>
              <a:t>. </a:t>
            </a:r>
          </a:p>
        </p:txBody>
      </p:sp>
      <p:pic>
        <p:nvPicPr>
          <p:cNvPr id="66" name="Picture 30"/>
          <p:cNvPicPr>
            <a:picLocks noChangeAspect="1" noChangeArrowheads="1"/>
          </p:cNvPicPr>
          <p:nvPr/>
        </p:nvPicPr>
        <p:blipFill>
          <a:blip r:embed="rId5" cstate="print"/>
          <a:srcRect/>
          <a:stretch>
            <a:fillRect/>
          </a:stretch>
        </p:blipFill>
        <p:spPr bwMode="auto">
          <a:xfrm>
            <a:off x="736570" y="5817407"/>
            <a:ext cx="1174750" cy="646112"/>
          </a:xfrm>
          <a:prstGeom prst="rect">
            <a:avLst/>
          </a:prstGeom>
          <a:noFill/>
          <a:ln w="9525">
            <a:noFill/>
            <a:miter lim="800000"/>
            <a:headEnd/>
            <a:tailEnd/>
          </a:ln>
        </p:spPr>
      </p:pic>
      <p:cxnSp>
        <p:nvCxnSpPr>
          <p:cNvPr id="69" name="68 Conector recto"/>
          <p:cNvCxnSpPr/>
          <p:nvPr/>
        </p:nvCxnSpPr>
        <p:spPr>
          <a:xfrm>
            <a:off x="2593958" y="560309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522256" y="560309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523180" y="453152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130403" y="513874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79" name="78 CuadroTexto"/>
          <p:cNvSpPr txBox="1"/>
          <p:nvPr/>
        </p:nvSpPr>
        <p:spPr>
          <a:xfrm>
            <a:off x="7594618" y="48887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2010</a:t>
            </a:r>
          </a:p>
        </p:txBody>
      </p:sp>
      <p:sp>
        <p:nvSpPr>
          <p:cNvPr id="80" name="79 CuadroTexto"/>
          <p:cNvSpPr txBox="1"/>
          <p:nvPr/>
        </p:nvSpPr>
        <p:spPr>
          <a:xfrm>
            <a:off x="8594750" y="4960151"/>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8" name="67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71" name="70 Imagen" descr="EXPE.png"/>
          <p:cNvPicPr>
            <a:picLocks noChangeAspect="1"/>
          </p:cNvPicPr>
          <p:nvPr/>
        </p:nvPicPr>
        <p:blipFill>
          <a:blip r:embed="rId6" cstate="print"/>
          <a:stretch>
            <a:fillRect/>
          </a:stretch>
        </p:blipFill>
        <p:spPr>
          <a:xfrm>
            <a:off x="342330" y="360189"/>
            <a:ext cx="537868" cy="5141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7" name="46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2" name="51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094684" y="3031325"/>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81701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cxnSp>
        <p:nvCxnSpPr>
          <p:cNvPr id="54" name="53 Conector recto"/>
          <p:cNvCxnSpPr/>
          <p:nvPr/>
        </p:nvCxnSpPr>
        <p:spPr>
          <a:xfrm>
            <a:off x="2593958" y="353139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53139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53139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130403" y="406717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453152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53152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60309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8130403" y="621031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286642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2" name="61 CuadroTexto"/>
          <p:cNvSpPr txBox="1"/>
          <p:nvPr/>
        </p:nvSpPr>
        <p:spPr>
          <a:xfrm>
            <a:off x="8594750" y="600969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69" name="68 Conector recto"/>
          <p:cNvCxnSpPr/>
          <p:nvPr/>
        </p:nvCxnSpPr>
        <p:spPr>
          <a:xfrm>
            <a:off x="2593958" y="560309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522256" y="560309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523180" y="453152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130403" y="513874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8594750" y="493812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8" name="47 CuadroTexto"/>
          <p:cNvSpPr txBox="1"/>
          <p:nvPr/>
        </p:nvSpPr>
        <p:spPr>
          <a:xfrm>
            <a:off x="2665396" y="2602697"/>
            <a:ext cx="4286280" cy="738664"/>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Modelaje financiero y acompañamiento en la negociación de un proyecto de autogeneración para ECOPETROL.</a:t>
            </a:r>
            <a:endParaRPr lang="es-ES" sz="1350" dirty="0">
              <a:solidFill>
                <a:schemeClr val="tx1">
                  <a:lumMod val="75000"/>
                  <a:lumOff val="25000"/>
                </a:schemeClr>
              </a:solidFill>
              <a:latin typeface="Trebuchet MS" pitchFamily="34" charset="0"/>
            </a:endParaRPr>
          </a:p>
        </p:txBody>
      </p:sp>
      <p:sp>
        <p:nvSpPr>
          <p:cNvPr id="51" name="50 CuadroTexto"/>
          <p:cNvSpPr txBox="1"/>
          <p:nvPr/>
        </p:nvSpPr>
        <p:spPr>
          <a:xfrm>
            <a:off x="7594618" y="388858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sp>
        <p:nvSpPr>
          <p:cNvPr id="56" name="55 CuadroTexto"/>
          <p:cNvSpPr txBox="1"/>
          <p:nvPr/>
        </p:nvSpPr>
        <p:spPr>
          <a:xfrm>
            <a:off x="2665396" y="3745705"/>
            <a:ext cx="4286280" cy="523220"/>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Evaluación de alternativas de un proyecto de energía.</a:t>
            </a:r>
            <a:endParaRPr lang="es-ES" sz="1350" dirty="0">
              <a:solidFill>
                <a:schemeClr val="tx1">
                  <a:lumMod val="75000"/>
                  <a:lumOff val="25000"/>
                </a:schemeClr>
              </a:solidFill>
              <a:latin typeface="Trebuchet MS" pitchFamily="34" charset="0"/>
            </a:endParaRPr>
          </a:p>
        </p:txBody>
      </p:sp>
      <p:sp>
        <p:nvSpPr>
          <p:cNvPr id="68" name="67 CuadroTexto"/>
          <p:cNvSpPr txBox="1"/>
          <p:nvPr/>
        </p:nvSpPr>
        <p:spPr>
          <a:xfrm>
            <a:off x="8594750" y="393799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71" name="Picture 37"/>
          <p:cNvPicPr>
            <a:picLocks noChangeAspect="1" noChangeArrowheads="1"/>
          </p:cNvPicPr>
          <p:nvPr/>
        </p:nvPicPr>
        <p:blipFill>
          <a:blip r:embed="rId2" cstate="print"/>
          <a:srcRect/>
          <a:stretch>
            <a:fillRect/>
          </a:stretch>
        </p:blipFill>
        <p:spPr bwMode="auto">
          <a:xfrm>
            <a:off x="950884" y="3745705"/>
            <a:ext cx="646113" cy="639762"/>
          </a:xfrm>
          <a:prstGeom prst="rect">
            <a:avLst/>
          </a:prstGeom>
          <a:noFill/>
          <a:ln w="12700">
            <a:noFill/>
            <a:miter lim="800000"/>
            <a:headEnd/>
            <a:tailEnd/>
          </a:ln>
        </p:spPr>
      </p:pic>
      <p:sp>
        <p:nvSpPr>
          <p:cNvPr id="72" name="33 CuadroTexto"/>
          <p:cNvSpPr txBox="1">
            <a:spLocks noChangeArrowheads="1"/>
          </p:cNvSpPr>
          <p:nvPr/>
        </p:nvSpPr>
        <p:spPr bwMode="auto">
          <a:xfrm>
            <a:off x="950884" y="2959887"/>
            <a:ext cx="765175" cy="369332"/>
          </a:xfrm>
          <a:prstGeom prst="rect">
            <a:avLst/>
          </a:prstGeom>
          <a:noFill/>
          <a:ln w="9525">
            <a:noFill/>
            <a:miter lim="800000"/>
            <a:headEnd/>
            <a:tailEnd/>
          </a:ln>
        </p:spPr>
        <p:txBody>
          <a:bodyPr>
            <a:spAutoFit/>
          </a:bodyPr>
          <a:lstStyle/>
          <a:p>
            <a:r>
              <a:rPr lang="es-CO" sz="1800" b="1" dirty="0">
                <a:solidFill>
                  <a:schemeClr val="tx1">
                    <a:lumMod val="85000"/>
                    <a:lumOff val="15000"/>
                  </a:schemeClr>
                </a:solidFill>
              </a:rPr>
              <a:t>UGTC</a:t>
            </a:r>
          </a:p>
        </p:txBody>
      </p:sp>
      <p:sp>
        <p:nvSpPr>
          <p:cNvPr id="73" name="72 CuadroTexto"/>
          <p:cNvSpPr txBox="1"/>
          <p:nvPr/>
        </p:nvSpPr>
        <p:spPr>
          <a:xfrm>
            <a:off x="2665396" y="4745837"/>
            <a:ext cx="4286280" cy="738664"/>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Evaluación y estructuración de la propuesta para participar en la concesión del servicio de energía en Leticia.</a:t>
            </a:r>
            <a:endParaRPr lang="es-ES" sz="1350" dirty="0">
              <a:solidFill>
                <a:schemeClr val="tx1">
                  <a:lumMod val="75000"/>
                  <a:lumOff val="25000"/>
                </a:schemeClr>
              </a:solidFill>
              <a:latin typeface="Trebuchet MS" pitchFamily="34" charset="0"/>
            </a:endParaRPr>
          </a:p>
        </p:txBody>
      </p:sp>
      <p:sp>
        <p:nvSpPr>
          <p:cNvPr id="75" name="74 CuadroTexto"/>
          <p:cNvSpPr txBox="1"/>
          <p:nvPr/>
        </p:nvSpPr>
        <p:spPr>
          <a:xfrm>
            <a:off x="2665396" y="5817407"/>
            <a:ext cx="4286280" cy="50783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Estructuración técnica, financiera y legal para proyectos de generación con micro centrales.</a:t>
            </a:r>
            <a:endParaRPr lang="es-ES" sz="1350" dirty="0">
              <a:solidFill>
                <a:schemeClr val="tx1">
                  <a:lumMod val="75000"/>
                  <a:lumOff val="25000"/>
                </a:schemeClr>
              </a:solidFill>
              <a:latin typeface="Trebuchet MS" pitchFamily="34" charset="0"/>
            </a:endParaRPr>
          </a:p>
        </p:txBody>
      </p:sp>
      <p:sp>
        <p:nvSpPr>
          <p:cNvPr id="76" name="75 CuadroTexto"/>
          <p:cNvSpPr txBox="1"/>
          <p:nvPr/>
        </p:nvSpPr>
        <p:spPr>
          <a:xfrm>
            <a:off x="7594618" y="48887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sp>
        <p:nvSpPr>
          <p:cNvPr id="77" name="76 CuadroTexto"/>
          <p:cNvSpPr txBox="1"/>
          <p:nvPr/>
        </p:nvSpPr>
        <p:spPr>
          <a:xfrm>
            <a:off x="7543130" y="596028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pic>
        <p:nvPicPr>
          <p:cNvPr id="81" name="Picture 29"/>
          <p:cNvPicPr>
            <a:picLocks noChangeAspect="1" noChangeArrowheads="1"/>
          </p:cNvPicPr>
          <p:nvPr/>
        </p:nvPicPr>
        <p:blipFill>
          <a:blip r:embed="rId3" cstate="print"/>
          <a:srcRect/>
          <a:stretch>
            <a:fillRect/>
          </a:stretch>
        </p:blipFill>
        <p:spPr bwMode="auto">
          <a:xfrm>
            <a:off x="665132" y="5960283"/>
            <a:ext cx="1373187" cy="319088"/>
          </a:xfrm>
          <a:prstGeom prst="rect">
            <a:avLst/>
          </a:prstGeom>
          <a:noFill/>
          <a:ln w="9525">
            <a:noFill/>
            <a:miter lim="800000"/>
            <a:headEnd/>
            <a:tailEnd/>
          </a:ln>
        </p:spPr>
      </p:pic>
      <p:pic>
        <p:nvPicPr>
          <p:cNvPr id="82" name="Picture 36"/>
          <p:cNvPicPr>
            <a:picLocks noChangeAspect="1" noChangeArrowheads="1"/>
          </p:cNvPicPr>
          <p:nvPr/>
        </p:nvPicPr>
        <p:blipFill>
          <a:blip r:embed="rId4" cstate="print"/>
          <a:srcRect/>
          <a:stretch>
            <a:fillRect/>
          </a:stretch>
        </p:blipFill>
        <p:spPr bwMode="auto">
          <a:xfrm>
            <a:off x="927071" y="4914120"/>
            <a:ext cx="809625" cy="334962"/>
          </a:xfrm>
          <a:prstGeom prst="rect">
            <a:avLst/>
          </a:prstGeom>
          <a:noFill/>
          <a:ln w="12700">
            <a:noFill/>
            <a:miter lim="800000"/>
            <a:headEnd/>
            <a:tailEnd/>
          </a:ln>
        </p:spPr>
      </p:pic>
      <p:sp>
        <p:nvSpPr>
          <p:cNvPr id="53" name="52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57" name="56 Imagen" descr="EXPE.png"/>
          <p:cNvPicPr>
            <a:picLocks noChangeAspect="1"/>
          </p:cNvPicPr>
          <p:nvPr/>
        </p:nvPicPr>
        <p:blipFill>
          <a:blip r:embed="rId5" cstate="print"/>
          <a:stretch>
            <a:fillRect/>
          </a:stretch>
        </p:blipFill>
        <p:spPr>
          <a:xfrm>
            <a:off x="342330" y="360189"/>
            <a:ext cx="537868" cy="5141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2" name="41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3" name="42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7880370" y="324563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593958" y="396001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96001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96001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880370" y="467439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538877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538877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38877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8594750" y="4509498"/>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7987527" y="599600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5817407"/>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0" name="39 CuadroTexto"/>
          <p:cNvSpPr txBox="1"/>
          <p:nvPr/>
        </p:nvSpPr>
        <p:spPr>
          <a:xfrm>
            <a:off x="7594618" y="295988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sp>
        <p:nvSpPr>
          <p:cNvPr id="57" name="56 CuadroTexto"/>
          <p:cNvSpPr txBox="1"/>
          <p:nvPr/>
        </p:nvSpPr>
        <p:spPr>
          <a:xfrm>
            <a:off x="2665396" y="2745573"/>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Diseño de mecanismos que busquen la sostenibilidad de la empresa con base en las premisas de la reestructuración de Termoemcali.</a:t>
            </a:r>
            <a:endParaRPr lang="es-ES" sz="1350" dirty="0">
              <a:solidFill>
                <a:schemeClr val="tx1">
                  <a:lumMod val="75000"/>
                  <a:lumOff val="25000"/>
                </a:schemeClr>
              </a:solidFill>
              <a:latin typeface="Trebuchet MS" pitchFamily="34" charset="0"/>
            </a:endParaRPr>
          </a:p>
        </p:txBody>
      </p:sp>
      <p:sp>
        <p:nvSpPr>
          <p:cNvPr id="62" name="61 CuadroTexto"/>
          <p:cNvSpPr txBox="1"/>
          <p:nvPr/>
        </p:nvSpPr>
        <p:spPr>
          <a:xfrm>
            <a:off x="7594618" y="438864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sp>
        <p:nvSpPr>
          <p:cNvPr id="63" name="62 CuadroTexto"/>
          <p:cNvSpPr txBox="1"/>
          <p:nvPr/>
        </p:nvSpPr>
        <p:spPr>
          <a:xfrm>
            <a:off x="2665396" y="4174333"/>
            <a:ext cx="4286280" cy="715581"/>
          </a:xfrm>
          <a:prstGeom prst="rect">
            <a:avLst/>
          </a:prstGeom>
          <a:noFill/>
        </p:spPr>
        <p:txBody>
          <a:bodyPr wrap="square" rtlCol="0">
            <a:spAutoFit/>
          </a:bodyPr>
          <a:lstStyle/>
          <a:p>
            <a:pPr algn="just" defTabSz="938213">
              <a:spcBef>
                <a:spcPct val="50000"/>
              </a:spcBef>
            </a:pPr>
            <a:r>
              <a:rPr lang="es-CO" sz="1350" dirty="0">
                <a:solidFill>
                  <a:schemeClr val="tx1">
                    <a:lumMod val="75000"/>
                    <a:lumOff val="25000"/>
                  </a:schemeClr>
                </a:solidFill>
                <a:latin typeface="Trebuchet MS" pitchFamily="34" charset="0"/>
              </a:rPr>
              <a:t>Estructuración y consecución de la financiación requerida para construir una Planta Termoeléctrica de Generación de Energía a Carbón de 150 MW.</a:t>
            </a:r>
            <a:endParaRPr lang="es-ES" sz="1350" dirty="0">
              <a:solidFill>
                <a:schemeClr val="tx1">
                  <a:lumMod val="75000"/>
                  <a:lumOff val="25000"/>
                </a:schemeClr>
              </a:solidFill>
              <a:latin typeface="Trebuchet MS" pitchFamily="34" charset="0"/>
            </a:endParaRPr>
          </a:p>
        </p:txBody>
      </p:sp>
      <p:sp>
        <p:nvSpPr>
          <p:cNvPr id="65" name="64 CuadroTexto"/>
          <p:cNvSpPr txBox="1"/>
          <p:nvPr/>
        </p:nvSpPr>
        <p:spPr>
          <a:xfrm>
            <a:off x="2665396" y="5621272"/>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Modelaje financiero para evaluar financieramente proyectos de corto y largo plazo para GENSA S.A. ESP.</a:t>
            </a:r>
          </a:p>
        </p:txBody>
      </p:sp>
      <p:sp>
        <p:nvSpPr>
          <p:cNvPr id="66" name="65 CuadroTexto"/>
          <p:cNvSpPr txBox="1"/>
          <p:nvPr/>
        </p:nvSpPr>
        <p:spPr>
          <a:xfrm>
            <a:off x="7594618" y="581740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sp>
        <p:nvSpPr>
          <p:cNvPr id="68" name="67 CuadroTexto"/>
          <p:cNvSpPr txBox="1"/>
          <p:nvPr/>
        </p:nvSpPr>
        <p:spPr>
          <a:xfrm>
            <a:off x="8594750" y="3031325"/>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69" name="Picture 121"/>
          <p:cNvPicPr>
            <a:picLocks noChangeAspect="1" noChangeArrowheads="1"/>
          </p:cNvPicPr>
          <p:nvPr/>
        </p:nvPicPr>
        <p:blipFill>
          <a:blip r:embed="rId2" cstate="print"/>
          <a:srcRect/>
          <a:stretch>
            <a:fillRect/>
          </a:stretch>
        </p:blipFill>
        <p:spPr bwMode="auto">
          <a:xfrm>
            <a:off x="736570" y="4460085"/>
            <a:ext cx="1122363" cy="434975"/>
          </a:xfrm>
          <a:prstGeom prst="rect">
            <a:avLst/>
          </a:prstGeom>
          <a:noFill/>
          <a:ln w="9525">
            <a:noFill/>
            <a:miter lim="800000"/>
            <a:headEnd/>
            <a:tailEnd/>
          </a:ln>
        </p:spPr>
      </p:pic>
      <p:pic>
        <p:nvPicPr>
          <p:cNvPr id="70" name="Picture 2"/>
          <p:cNvPicPr>
            <a:picLocks noChangeAspect="1" noChangeArrowheads="1"/>
          </p:cNvPicPr>
          <p:nvPr/>
        </p:nvPicPr>
        <p:blipFill>
          <a:blip r:embed="rId3" cstate="print"/>
          <a:srcRect/>
          <a:stretch>
            <a:fillRect/>
          </a:stretch>
        </p:blipFill>
        <p:spPr bwMode="auto">
          <a:xfrm>
            <a:off x="736570" y="2959887"/>
            <a:ext cx="1146175" cy="527050"/>
          </a:xfrm>
          <a:prstGeom prst="rect">
            <a:avLst/>
          </a:prstGeom>
          <a:noFill/>
          <a:ln w="12700">
            <a:noFill/>
            <a:miter lim="800000"/>
            <a:headEnd/>
            <a:tailEnd/>
          </a:ln>
        </p:spPr>
      </p:pic>
      <p:pic>
        <p:nvPicPr>
          <p:cNvPr id="71" name="Picture 330"/>
          <p:cNvPicPr>
            <a:picLocks noChangeAspect="1" noChangeArrowheads="1"/>
          </p:cNvPicPr>
          <p:nvPr/>
        </p:nvPicPr>
        <p:blipFill>
          <a:blip r:embed="rId4" cstate="print"/>
          <a:srcRect/>
          <a:stretch>
            <a:fillRect/>
          </a:stretch>
        </p:blipFill>
        <p:spPr bwMode="auto">
          <a:xfrm>
            <a:off x="808008" y="5817407"/>
            <a:ext cx="908050" cy="373063"/>
          </a:xfrm>
          <a:prstGeom prst="rect">
            <a:avLst/>
          </a:prstGeom>
          <a:noFill/>
          <a:ln w="9525">
            <a:noFill/>
            <a:miter lim="800000"/>
            <a:headEnd/>
            <a:tailEnd/>
          </a:ln>
        </p:spPr>
      </p:pic>
      <p:sp>
        <p:nvSpPr>
          <p:cNvPr id="46" name="45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48" name="47 Imagen" descr="EXPE.png"/>
          <p:cNvPicPr>
            <a:picLocks noChangeAspect="1"/>
          </p:cNvPicPr>
          <p:nvPr/>
        </p:nvPicPr>
        <p:blipFill>
          <a:blip r:embed="rId5" cstate="print"/>
          <a:stretch>
            <a:fillRect/>
          </a:stretch>
        </p:blipFill>
        <p:spPr>
          <a:xfrm>
            <a:off x="342330" y="360189"/>
            <a:ext cx="537868" cy="5141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8" name="47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1" name="50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166122" y="2959887"/>
            <a:ext cx="71438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593958" y="338851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38851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94618" y="338851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023246" y="4031457"/>
            <a:ext cx="1000132"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467439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67439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460217"/>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8023246" y="6103159"/>
            <a:ext cx="1000132"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286642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2" name="61 CuadroTexto"/>
          <p:cNvSpPr txBox="1"/>
          <p:nvPr/>
        </p:nvSpPr>
        <p:spPr>
          <a:xfrm>
            <a:off x="8594750" y="600969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69" name="68 Conector recto"/>
          <p:cNvCxnSpPr/>
          <p:nvPr/>
        </p:nvCxnSpPr>
        <p:spPr>
          <a:xfrm>
            <a:off x="2593958" y="5460217"/>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522256" y="5460217"/>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523180" y="467439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237560" y="5103027"/>
            <a:ext cx="57150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8594750" y="493812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8" name="67 CuadroTexto"/>
          <p:cNvSpPr txBox="1"/>
          <p:nvPr/>
        </p:nvSpPr>
        <p:spPr>
          <a:xfrm>
            <a:off x="8594750" y="3817143"/>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5" name="74 CuadroTexto"/>
          <p:cNvSpPr txBox="1"/>
          <p:nvPr/>
        </p:nvSpPr>
        <p:spPr>
          <a:xfrm>
            <a:off x="2665396" y="2602697"/>
            <a:ext cx="4286280" cy="653256"/>
          </a:xfrm>
          <a:prstGeom prst="rect">
            <a:avLst/>
          </a:prstGeom>
          <a:noFill/>
        </p:spPr>
        <p:txBody>
          <a:bodyPr wrap="square" rtlCol="0">
            <a:spAutoFit/>
          </a:bodyPr>
          <a:lstStyle/>
          <a:p>
            <a:pPr algn="just" defTabSz="938213">
              <a:lnSpc>
                <a:spcPct val="90000"/>
              </a:lnSpc>
              <a:spcBef>
                <a:spcPct val="20000"/>
              </a:spcBef>
            </a:pPr>
            <a:r>
              <a:rPr lang="es-ES" sz="1350" dirty="0">
                <a:solidFill>
                  <a:schemeClr val="tx1">
                    <a:lumMod val="75000"/>
                    <a:lumOff val="25000"/>
                  </a:schemeClr>
                </a:solidFill>
                <a:latin typeface="Trebuchet MS" pitchFamily="34" charset="0"/>
              </a:rPr>
              <a:t>Asesoría Financiera para vender las acciones del Departamento de Boyacá en la Empresa de Energía de Boyacá S.A. ESP. </a:t>
            </a:r>
            <a:endParaRPr lang="es-ES" sz="1350" b="1" dirty="0">
              <a:solidFill>
                <a:srgbClr val="FF0000"/>
              </a:solidFill>
              <a:latin typeface="Trebuchet MS" pitchFamily="34" charset="0"/>
            </a:endParaRPr>
          </a:p>
        </p:txBody>
      </p:sp>
      <p:sp>
        <p:nvSpPr>
          <p:cNvPr id="77" name="76 CuadroTexto"/>
          <p:cNvSpPr txBox="1"/>
          <p:nvPr/>
        </p:nvSpPr>
        <p:spPr>
          <a:xfrm>
            <a:off x="7594618" y="281701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2009</a:t>
            </a:r>
          </a:p>
        </p:txBody>
      </p:sp>
      <p:sp>
        <p:nvSpPr>
          <p:cNvPr id="47" name="46 CuadroTexto"/>
          <p:cNvSpPr txBox="1"/>
          <p:nvPr/>
        </p:nvSpPr>
        <p:spPr>
          <a:xfrm>
            <a:off x="2665396" y="3677056"/>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Determinación del valor de las prórrogas de las concesiones de Televisión Abierta y valoración de la concesión para un Tercer Canal Privado Abierto.</a:t>
            </a:r>
          </a:p>
        </p:txBody>
      </p:sp>
      <p:sp>
        <p:nvSpPr>
          <p:cNvPr id="52" name="51 CuadroTexto"/>
          <p:cNvSpPr txBox="1"/>
          <p:nvPr/>
        </p:nvSpPr>
        <p:spPr>
          <a:xfrm>
            <a:off x="7594618" y="380500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2008</a:t>
            </a:r>
          </a:p>
        </p:txBody>
      </p:sp>
      <p:sp>
        <p:nvSpPr>
          <p:cNvPr id="53" name="52 CuadroTexto"/>
          <p:cNvSpPr txBox="1"/>
          <p:nvPr/>
        </p:nvSpPr>
        <p:spPr>
          <a:xfrm>
            <a:off x="2665396" y="4824685"/>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Valoración y consecución de un inversionista estratégico.</a:t>
            </a:r>
          </a:p>
        </p:txBody>
      </p:sp>
      <p:pic>
        <p:nvPicPr>
          <p:cNvPr id="59" name="1 Imagen" descr="Nuevo_Logo_Comision_TV.jpg"/>
          <p:cNvPicPr>
            <a:picLocks noChangeAspect="1" noChangeArrowheads="1"/>
          </p:cNvPicPr>
          <p:nvPr/>
        </p:nvPicPr>
        <p:blipFill>
          <a:blip r:embed="rId2" cstate="print"/>
          <a:srcRect/>
          <a:stretch>
            <a:fillRect/>
          </a:stretch>
        </p:blipFill>
        <p:spPr bwMode="auto">
          <a:xfrm>
            <a:off x="879446" y="3817143"/>
            <a:ext cx="889000" cy="438150"/>
          </a:xfrm>
          <a:prstGeom prst="rect">
            <a:avLst/>
          </a:prstGeom>
          <a:noFill/>
          <a:ln w="9525">
            <a:noFill/>
            <a:miter lim="800000"/>
            <a:headEnd/>
            <a:tailEnd/>
          </a:ln>
        </p:spPr>
      </p:pic>
      <p:pic>
        <p:nvPicPr>
          <p:cNvPr id="60" name="Picture 37"/>
          <p:cNvPicPr>
            <a:picLocks noChangeAspect="1" noChangeArrowheads="1"/>
          </p:cNvPicPr>
          <p:nvPr/>
        </p:nvPicPr>
        <p:blipFill>
          <a:blip r:embed="rId3" cstate="print"/>
          <a:srcRect/>
          <a:stretch>
            <a:fillRect/>
          </a:stretch>
        </p:blipFill>
        <p:spPr bwMode="auto">
          <a:xfrm>
            <a:off x="593694" y="2745573"/>
            <a:ext cx="1431925" cy="477837"/>
          </a:xfrm>
          <a:prstGeom prst="rect">
            <a:avLst/>
          </a:prstGeom>
          <a:noFill/>
          <a:ln w="9525">
            <a:noFill/>
            <a:miter lim="800000"/>
            <a:headEnd/>
            <a:tailEnd/>
          </a:ln>
        </p:spPr>
      </p:pic>
      <p:sp>
        <p:nvSpPr>
          <p:cNvPr id="63" name="Text Box 27"/>
          <p:cNvSpPr txBox="1">
            <a:spLocks noChangeArrowheads="1"/>
          </p:cNvSpPr>
          <p:nvPr/>
        </p:nvSpPr>
        <p:spPr bwMode="auto">
          <a:xfrm>
            <a:off x="522256" y="4739492"/>
            <a:ext cx="1624013" cy="649287"/>
          </a:xfrm>
          <a:prstGeom prst="rect">
            <a:avLst/>
          </a:prstGeom>
          <a:noFill/>
          <a:ln w="12700">
            <a:noFill/>
            <a:miter lim="800000"/>
            <a:headEnd/>
            <a:tailEnd/>
          </a:ln>
        </p:spPr>
        <p:txBody>
          <a:bodyPr lIns="93833" tIns="46917" rIns="93833" bIns="46917">
            <a:spAutoFit/>
          </a:bodyPr>
          <a:lstStyle/>
          <a:p>
            <a:pPr algn="ctr" defTabSz="938213">
              <a:spcBef>
                <a:spcPct val="50000"/>
              </a:spcBef>
            </a:pPr>
            <a:r>
              <a:rPr lang="es-ES" sz="1200" dirty="0">
                <a:solidFill>
                  <a:schemeClr val="tx1"/>
                </a:solidFill>
              </a:rPr>
              <a:t>Compañía productora y comercializadora de carbón </a:t>
            </a:r>
            <a:r>
              <a:rPr lang="es-ES" sz="1200" dirty="0" err="1">
                <a:solidFill>
                  <a:schemeClr val="tx1"/>
                </a:solidFill>
              </a:rPr>
              <a:t>coquizable</a:t>
            </a:r>
            <a:endParaRPr lang="es-ES" sz="1200" dirty="0">
              <a:solidFill>
                <a:schemeClr val="tx1"/>
              </a:solidFill>
            </a:endParaRPr>
          </a:p>
        </p:txBody>
      </p:sp>
      <p:sp>
        <p:nvSpPr>
          <p:cNvPr id="66" name="65 CuadroTexto"/>
          <p:cNvSpPr txBox="1"/>
          <p:nvPr/>
        </p:nvSpPr>
        <p:spPr>
          <a:xfrm>
            <a:off x="2665396" y="5531655"/>
            <a:ext cx="4286280" cy="92333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Valoración, estructuración y consecución de financiación para adquirir las electrificadoras de Cundinamarca, Santander, Meta, Boyacá y Norte de Santander.</a:t>
            </a:r>
          </a:p>
        </p:txBody>
      </p:sp>
      <p:sp>
        <p:nvSpPr>
          <p:cNvPr id="79" name="78 CuadroTexto"/>
          <p:cNvSpPr txBox="1"/>
          <p:nvPr/>
        </p:nvSpPr>
        <p:spPr>
          <a:xfrm>
            <a:off x="7594618" y="48887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2008</a:t>
            </a:r>
          </a:p>
        </p:txBody>
      </p:sp>
      <p:sp>
        <p:nvSpPr>
          <p:cNvPr id="84" name="83 CuadroTexto"/>
          <p:cNvSpPr txBox="1"/>
          <p:nvPr/>
        </p:nvSpPr>
        <p:spPr>
          <a:xfrm>
            <a:off x="7594618" y="588884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2007</a:t>
            </a:r>
          </a:p>
        </p:txBody>
      </p:sp>
      <p:sp>
        <p:nvSpPr>
          <p:cNvPr id="90" name="Text Box 23"/>
          <p:cNvSpPr txBox="1">
            <a:spLocks noChangeArrowheads="1"/>
          </p:cNvSpPr>
          <p:nvPr/>
        </p:nvSpPr>
        <p:spPr bwMode="auto">
          <a:xfrm>
            <a:off x="522256" y="5817407"/>
            <a:ext cx="1541462" cy="585788"/>
          </a:xfrm>
          <a:prstGeom prst="rect">
            <a:avLst/>
          </a:prstGeom>
          <a:noFill/>
          <a:ln w="12700">
            <a:noFill/>
            <a:miter lim="800000"/>
            <a:headEnd/>
            <a:tailEnd/>
          </a:ln>
        </p:spPr>
        <p:txBody>
          <a:bodyPr lIns="93833" tIns="46917" rIns="93833" bIns="46917">
            <a:spAutoFit/>
          </a:bodyPr>
          <a:lstStyle/>
          <a:p>
            <a:pPr algn="ctr" defTabSz="938213">
              <a:spcBef>
                <a:spcPct val="50000"/>
              </a:spcBef>
            </a:pPr>
            <a:r>
              <a:rPr lang="es-CO" sz="1600" dirty="0">
                <a:solidFill>
                  <a:schemeClr val="tx1"/>
                </a:solidFill>
              </a:rPr>
              <a:t>Electrificadora del Nordeste</a:t>
            </a:r>
            <a:endParaRPr lang="es-ES" sz="1600" dirty="0">
              <a:solidFill>
                <a:schemeClr val="tx1"/>
              </a:solidFill>
            </a:endParaRPr>
          </a:p>
        </p:txBody>
      </p:sp>
      <p:sp>
        <p:nvSpPr>
          <p:cNvPr id="56" name="55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57" name="56 Imagen" descr="EXPE.png"/>
          <p:cNvPicPr>
            <a:picLocks noChangeAspect="1"/>
          </p:cNvPicPr>
          <p:nvPr/>
        </p:nvPicPr>
        <p:blipFill>
          <a:blip r:embed="rId4" cstate="print"/>
          <a:stretch>
            <a:fillRect/>
          </a:stretch>
        </p:blipFill>
        <p:spPr>
          <a:xfrm>
            <a:off x="342330" y="360189"/>
            <a:ext cx="537868" cy="51417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8" name="47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1" name="50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7880370" y="324563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593958" y="396001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96001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96001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880370" y="4674399"/>
            <a:ext cx="1285884"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538877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538877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38877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8594750" y="4464645"/>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7987527" y="5996002"/>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5885060"/>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0" name="39 CuadroTexto"/>
          <p:cNvSpPr txBox="1"/>
          <p:nvPr/>
        </p:nvSpPr>
        <p:spPr>
          <a:xfrm>
            <a:off x="7594618" y="295988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2007</a:t>
            </a:r>
          </a:p>
        </p:txBody>
      </p:sp>
      <p:sp>
        <p:nvSpPr>
          <p:cNvPr id="57" name="56 CuadroTexto"/>
          <p:cNvSpPr txBox="1"/>
          <p:nvPr/>
        </p:nvSpPr>
        <p:spPr>
          <a:xfrm>
            <a:off x="2665396" y="2592437"/>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Estructuración y venta de las participaciones de la Nación en la Central Hidroeléctrica de Caldas S.A. ESP y en la Empresa de Energía del Quindío S.A. ESP.</a:t>
            </a:r>
          </a:p>
        </p:txBody>
      </p:sp>
      <p:sp>
        <p:nvSpPr>
          <p:cNvPr id="62" name="61 CuadroTexto"/>
          <p:cNvSpPr txBox="1"/>
          <p:nvPr/>
        </p:nvSpPr>
        <p:spPr>
          <a:xfrm>
            <a:off x="7594618" y="438864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2006</a:t>
            </a:r>
          </a:p>
        </p:txBody>
      </p:sp>
      <p:sp>
        <p:nvSpPr>
          <p:cNvPr id="63" name="62 CuadroTexto"/>
          <p:cNvSpPr txBox="1"/>
          <p:nvPr/>
        </p:nvSpPr>
        <p:spPr>
          <a:xfrm>
            <a:off x="2665396" y="4174333"/>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Financiera y Legal para determinar la mejor estructura de vinculación de capital a la EEP. </a:t>
            </a:r>
          </a:p>
        </p:txBody>
      </p:sp>
      <p:sp>
        <p:nvSpPr>
          <p:cNvPr id="65" name="64 CuadroTexto"/>
          <p:cNvSpPr txBox="1"/>
          <p:nvPr/>
        </p:nvSpPr>
        <p:spPr>
          <a:xfrm>
            <a:off x="2665396" y="5621272"/>
            <a:ext cx="4286280" cy="723275"/>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Estructuración y consecución del proceso de venta de la participación de GENSA en la central hidroeléctrica de Prado.</a:t>
            </a:r>
            <a:r>
              <a:rPr lang="es-CO" sz="1400" b="1" dirty="0">
                <a:solidFill>
                  <a:srgbClr val="FF0000"/>
                </a:solidFill>
                <a:latin typeface="Trebuchet MS" pitchFamily="34" charset="0"/>
              </a:rPr>
              <a:t> </a:t>
            </a:r>
            <a:endParaRPr lang="es-ES" sz="1350" dirty="0">
              <a:solidFill>
                <a:schemeClr val="tx1">
                  <a:lumMod val="75000"/>
                  <a:lumOff val="25000"/>
                </a:schemeClr>
              </a:solidFill>
              <a:latin typeface="Trebuchet MS" pitchFamily="34" charset="0"/>
            </a:endParaRPr>
          </a:p>
        </p:txBody>
      </p:sp>
      <p:sp>
        <p:nvSpPr>
          <p:cNvPr id="66" name="65 CuadroTexto"/>
          <p:cNvSpPr txBox="1"/>
          <p:nvPr/>
        </p:nvSpPr>
        <p:spPr>
          <a:xfrm>
            <a:off x="7594618" y="5817407"/>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2006</a:t>
            </a:r>
          </a:p>
        </p:txBody>
      </p:sp>
      <p:sp>
        <p:nvSpPr>
          <p:cNvPr id="68" name="67 CuadroTexto"/>
          <p:cNvSpPr txBox="1"/>
          <p:nvPr/>
        </p:nvSpPr>
        <p:spPr>
          <a:xfrm>
            <a:off x="8594750" y="3031325"/>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38" name="Picture 330"/>
          <p:cNvPicPr>
            <a:picLocks noChangeAspect="1" noChangeArrowheads="1"/>
          </p:cNvPicPr>
          <p:nvPr/>
        </p:nvPicPr>
        <p:blipFill>
          <a:blip r:embed="rId2" cstate="print"/>
          <a:srcRect/>
          <a:stretch>
            <a:fillRect/>
          </a:stretch>
        </p:blipFill>
        <p:spPr bwMode="auto">
          <a:xfrm>
            <a:off x="808008" y="5708079"/>
            <a:ext cx="1004888" cy="412750"/>
          </a:xfrm>
          <a:prstGeom prst="rect">
            <a:avLst/>
          </a:prstGeom>
          <a:noFill/>
          <a:ln w="9525">
            <a:noFill/>
            <a:miter lim="800000"/>
            <a:headEnd/>
            <a:tailEnd/>
          </a:ln>
        </p:spPr>
      </p:pic>
      <p:pic>
        <p:nvPicPr>
          <p:cNvPr id="42" name="Picture 326"/>
          <p:cNvPicPr>
            <a:picLocks noChangeAspect="1" noChangeArrowheads="1"/>
          </p:cNvPicPr>
          <p:nvPr/>
        </p:nvPicPr>
        <p:blipFill>
          <a:blip r:embed="rId3" cstate="print"/>
          <a:srcRect/>
          <a:stretch>
            <a:fillRect/>
          </a:stretch>
        </p:blipFill>
        <p:spPr bwMode="auto">
          <a:xfrm>
            <a:off x="736570" y="4460085"/>
            <a:ext cx="1073150" cy="385763"/>
          </a:xfrm>
          <a:prstGeom prst="rect">
            <a:avLst/>
          </a:prstGeom>
          <a:noFill/>
          <a:ln w="9525">
            <a:noFill/>
            <a:miter lim="800000"/>
            <a:headEnd/>
            <a:tailEnd/>
          </a:ln>
        </p:spPr>
      </p:pic>
      <p:pic>
        <p:nvPicPr>
          <p:cNvPr id="43" name="Picture 6"/>
          <p:cNvPicPr>
            <a:picLocks noChangeAspect="1" noChangeArrowheads="1"/>
          </p:cNvPicPr>
          <p:nvPr/>
        </p:nvPicPr>
        <p:blipFill>
          <a:blip r:embed="rId4" cstate="print"/>
          <a:srcRect/>
          <a:stretch>
            <a:fillRect/>
          </a:stretch>
        </p:blipFill>
        <p:spPr bwMode="auto">
          <a:xfrm>
            <a:off x="1022322" y="2817011"/>
            <a:ext cx="612775" cy="771525"/>
          </a:xfrm>
          <a:prstGeom prst="rect">
            <a:avLst/>
          </a:prstGeom>
          <a:noFill/>
          <a:ln w="9525">
            <a:noFill/>
            <a:miter lim="800000"/>
            <a:headEnd/>
            <a:tailEnd/>
          </a:ln>
        </p:spPr>
      </p:pic>
      <p:sp>
        <p:nvSpPr>
          <p:cNvPr id="52" name="51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53" name="52 Imagen" descr="EXPE.png"/>
          <p:cNvPicPr>
            <a:picLocks noChangeAspect="1"/>
          </p:cNvPicPr>
          <p:nvPr/>
        </p:nvPicPr>
        <p:blipFill>
          <a:blip r:embed="rId5" cstate="print"/>
          <a:stretch>
            <a:fillRect/>
          </a:stretch>
        </p:blipFill>
        <p:spPr>
          <a:xfrm>
            <a:off x="342330" y="360189"/>
            <a:ext cx="537868" cy="5141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pt_cgi-03.jpg"/>
          <p:cNvPicPr>
            <a:picLocks noChangeAspect="1"/>
          </p:cNvPicPr>
          <p:nvPr/>
        </p:nvPicPr>
        <p:blipFill>
          <a:blip r:embed="rId2" cstate="print"/>
          <a:srcRect r="3316"/>
          <a:stretch>
            <a:fillRect/>
          </a:stretch>
        </p:blipFill>
        <p:spPr>
          <a:xfrm>
            <a:off x="0" y="0"/>
            <a:ext cx="10045700" cy="7806029"/>
          </a:xfrm>
          <a:prstGeom prst="rect">
            <a:avLst/>
          </a:prstGeom>
        </p:spPr>
      </p:pic>
      <p:sp>
        <p:nvSpPr>
          <p:cNvPr id="7" name="6 CuadroTexto"/>
          <p:cNvSpPr txBox="1"/>
          <p:nvPr/>
        </p:nvSpPr>
        <p:spPr>
          <a:xfrm>
            <a:off x="3870722" y="5256733"/>
            <a:ext cx="5832648" cy="861774"/>
          </a:xfrm>
          <a:prstGeom prst="rect">
            <a:avLst/>
          </a:prstGeom>
          <a:noFill/>
        </p:spPr>
        <p:txBody>
          <a:bodyPr wrap="square" rtlCol="0">
            <a:spAutoFit/>
          </a:bodyPr>
          <a:lstStyle/>
          <a:p>
            <a:r>
              <a:rPr lang="es-CO" sz="5000" b="1" dirty="0">
                <a:solidFill>
                  <a:schemeClr val="bg1"/>
                </a:solidFill>
                <a:latin typeface="Trebuchet MS" pitchFamily="34" charset="0"/>
              </a:rPr>
              <a:t>NUESTRA FIRMA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7" name="56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9" name="58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273279" y="2852730"/>
            <a:ext cx="50006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67413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2006</a:t>
            </a:r>
          </a:p>
        </p:txBody>
      </p:sp>
      <p:cxnSp>
        <p:nvCxnSpPr>
          <p:cNvPr id="54" name="53 Conector recto"/>
          <p:cNvCxnSpPr/>
          <p:nvPr/>
        </p:nvCxnSpPr>
        <p:spPr>
          <a:xfrm>
            <a:off x="2593958" y="317420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17420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17420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166122" y="3602829"/>
            <a:ext cx="71438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4031457"/>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031457"/>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17446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flipV="1">
            <a:off x="8523312" y="5389919"/>
            <a:ext cx="0" cy="109095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2723548"/>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2" name="61 CuadroTexto"/>
          <p:cNvSpPr txBox="1"/>
          <p:nvPr/>
        </p:nvSpPr>
        <p:spPr>
          <a:xfrm>
            <a:off x="8594750" y="5745969"/>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69" name="68 Conector recto"/>
          <p:cNvCxnSpPr/>
          <p:nvPr/>
        </p:nvCxnSpPr>
        <p:spPr>
          <a:xfrm>
            <a:off x="2593958" y="517446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522256" y="517446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523180" y="4031457"/>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130403" y="4567242"/>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8594750" y="4388647"/>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8" name="47 CuadroTexto"/>
          <p:cNvSpPr txBox="1"/>
          <p:nvPr/>
        </p:nvSpPr>
        <p:spPr>
          <a:xfrm>
            <a:off x="2665396" y="2602697"/>
            <a:ext cx="4286280" cy="52322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financiera para la construcción de una Planta de Generación de Energía.</a:t>
            </a:r>
          </a:p>
        </p:txBody>
      </p:sp>
      <p:sp>
        <p:nvSpPr>
          <p:cNvPr id="51" name="50 CuadroTexto"/>
          <p:cNvSpPr txBox="1"/>
          <p:nvPr/>
        </p:nvSpPr>
        <p:spPr>
          <a:xfrm>
            <a:off x="7594618" y="3481978"/>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2006</a:t>
            </a:r>
          </a:p>
        </p:txBody>
      </p:sp>
      <p:sp>
        <p:nvSpPr>
          <p:cNvPr id="56" name="55 CuadroTexto"/>
          <p:cNvSpPr txBox="1"/>
          <p:nvPr/>
        </p:nvSpPr>
        <p:spPr>
          <a:xfrm>
            <a:off x="2665396" y="3380750"/>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Evaluación financiera de la operación comercial de las centrales de Termoyopal.</a:t>
            </a:r>
          </a:p>
        </p:txBody>
      </p:sp>
      <p:sp>
        <p:nvSpPr>
          <p:cNvPr id="68" name="67 CuadroTexto"/>
          <p:cNvSpPr txBox="1"/>
          <p:nvPr/>
        </p:nvSpPr>
        <p:spPr>
          <a:xfrm>
            <a:off x="8594750" y="3531391"/>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3" name="72 CuadroTexto"/>
          <p:cNvSpPr txBox="1"/>
          <p:nvPr/>
        </p:nvSpPr>
        <p:spPr>
          <a:xfrm>
            <a:off x="2665396" y="4174333"/>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Diseño de un esquema de solución al problema de inviabilidad financiera de la Empresa de Energía del Amazonas S.A.. – ESP.</a:t>
            </a:r>
          </a:p>
        </p:txBody>
      </p:sp>
      <p:sp>
        <p:nvSpPr>
          <p:cNvPr id="75" name="74 CuadroTexto"/>
          <p:cNvSpPr txBox="1"/>
          <p:nvPr/>
        </p:nvSpPr>
        <p:spPr>
          <a:xfrm>
            <a:off x="2665396" y="5413523"/>
            <a:ext cx="4286280" cy="92333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Estudio para estructurar un esquema que garantice la viabilidad y continuidad de la prestación del servicio de energía eléctrica en el Departamento de San Andrés, Providencia y Santa Catalina.</a:t>
            </a:r>
          </a:p>
        </p:txBody>
      </p:sp>
      <p:sp>
        <p:nvSpPr>
          <p:cNvPr id="76" name="75 CuadroTexto"/>
          <p:cNvSpPr txBox="1"/>
          <p:nvPr/>
        </p:nvSpPr>
        <p:spPr>
          <a:xfrm>
            <a:off x="7594618" y="4339234"/>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2006</a:t>
            </a:r>
          </a:p>
        </p:txBody>
      </p:sp>
      <p:sp>
        <p:nvSpPr>
          <p:cNvPr id="77" name="76 CuadroTexto"/>
          <p:cNvSpPr txBox="1"/>
          <p:nvPr/>
        </p:nvSpPr>
        <p:spPr>
          <a:xfrm>
            <a:off x="7523180" y="5696556"/>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2006</a:t>
            </a:r>
          </a:p>
        </p:txBody>
      </p:sp>
      <p:sp>
        <p:nvSpPr>
          <p:cNvPr id="46" name="Text Box 31"/>
          <p:cNvSpPr txBox="1">
            <a:spLocks noChangeArrowheads="1"/>
          </p:cNvSpPr>
          <p:nvPr/>
        </p:nvSpPr>
        <p:spPr bwMode="auto">
          <a:xfrm>
            <a:off x="736570" y="2674135"/>
            <a:ext cx="1255712" cy="341312"/>
          </a:xfrm>
          <a:prstGeom prst="rect">
            <a:avLst/>
          </a:prstGeom>
          <a:noFill/>
          <a:ln w="12700">
            <a:noFill/>
            <a:miter lim="800000"/>
            <a:headEnd/>
            <a:tailEnd/>
          </a:ln>
        </p:spPr>
        <p:txBody>
          <a:bodyPr lIns="93833" tIns="46917" rIns="93833" bIns="46917">
            <a:spAutoFit/>
          </a:bodyPr>
          <a:lstStyle/>
          <a:p>
            <a:pPr defTabSz="938213">
              <a:spcBef>
                <a:spcPct val="50000"/>
              </a:spcBef>
            </a:pPr>
            <a:r>
              <a:rPr lang="es-CO" sz="1600" dirty="0">
                <a:solidFill>
                  <a:schemeClr val="tx1"/>
                </a:solidFill>
              </a:rPr>
              <a:t>Confidencial</a:t>
            </a:r>
            <a:endParaRPr lang="es-ES" sz="1600" dirty="0">
              <a:solidFill>
                <a:schemeClr val="tx1"/>
              </a:solidFill>
            </a:endParaRPr>
          </a:p>
        </p:txBody>
      </p:sp>
      <p:pic>
        <p:nvPicPr>
          <p:cNvPr id="47" name="Picture 36"/>
          <p:cNvPicPr>
            <a:picLocks noChangeAspect="1" noChangeArrowheads="1"/>
          </p:cNvPicPr>
          <p:nvPr/>
        </p:nvPicPr>
        <p:blipFill>
          <a:blip r:embed="rId2" cstate="print"/>
          <a:srcRect/>
          <a:stretch>
            <a:fillRect/>
          </a:stretch>
        </p:blipFill>
        <p:spPr bwMode="auto">
          <a:xfrm>
            <a:off x="808008" y="3410540"/>
            <a:ext cx="1011237" cy="428625"/>
          </a:xfrm>
          <a:prstGeom prst="rect">
            <a:avLst/>
          </a:prstGeom>
          <a:noFill/>
          <a:ln w="9525">
            <a:noFill/>
            <a:miter lim="800000"/>
            <a:headEnd/>
            <a:tailEnd/>
          </a:ln>
        </p:spPr>
      </p:pic>
      <p:pic>
        <p:nvPicPr>
          <p:cNvPr id="52" name="Picture 38"/>
          <p:cNvPicPr>
            <a:picLocks noChangeAspect="1" noChangeArrowheads="1"/>
          </p:cNvPicPr>
          <p:nvPr/>
        </p:nvPicPr>
        <p:blipFill>
          <a:blip r:embed="rId3" cstate="print"/>
          <a:srcRect/>
          <a:stretch>
            <a:fillRect/>
          </a:stretch>
        </p:blipFill>
        <p:spPr bwMode="auto">
          <a:xfrm>
            <a:off x="1022322" y="4317209"/>
            <a:ext cx="527050" cy="590550"/>
          </a:xfrm>
          <a:prstGeom prst="rect">
            <a:avLst/>
          </a:prstGeom>
          <a:noFill/>
          <a:ln w="9525">
            <a:noFill/>
            <a:miter lim="800000"/>
            <a:headEnd/>
            <a:tailEnd/>
          </a:ln>
        </p:spPr>
      </p:pic>
      <p:pic>
        <p:nvPicPr>
          <p:cNvPr id="63" name="Picture 62"/>
          <p:cNvPicPr>
            <a:picLocks noChangeAspect="1" noChangeArrowheads="1"/>
          </p:cNvPicPr>
          <p:nvPr/>
        </p:nvPicPr>
        <p:blipFill>
          <a:blip r:embed="rId4" cstate="print"/>
          <a:srcRect/>
          <a:stretch>
            <a:fillRect/>
          </a:stretch>
        </p:blipFill>
        <p:spPr bwMode="auto">
          <a:xfrm>
            <a:off x="611163" y="5482445"/>
            <a:ext cx="722313" cy="906462"/>
          </a:xfrm>
          <a:prstGeom prst="rect">
            <a:avLst/>
          </a:prstGeom>
          <a:noFill/>
          <a:ln w="9525">
            <a:noFill/>
            <a:miter lim="800000"/>
            <a:headEnd/>
            <a:tailEnd/>
          </a:ln>
        </p:spPr>
      </p:pic>
      <p:pic>
        <p:nvPicPr>
          <p:cNvPr id="65" name="Picture 63"/>
          <p:cNvPicPr>
            <a:picLocks noChangeAspect="1" noChangeArrowheads="1"/>
          </p:cNvPicPr>
          <p:nvPr/>
        </p:nvPicPr>
        <p:blipFill>
          <a:blip r:embed="rId5" cstate="print"/>
          <a:srcRect/>
          <a:stretch>
            <a:fillRect/>
          </a:stretch>
        </p:blipFill>
        <p:spPr bwMode="auto">
          <a:xfrm>
            <a:off x="1450950" y="5745969"/>
            <a:ext cx="606425" cy="368300"/>
          </a:xfrm>
          <a:prstGeom prst="rect">
            <a:avLst/>
          </a:prstGeom>
          <a:noFill/>
          <a:ln w="9525">
            <a:noFill/>
            <a:miter lim="800000"/>
            <a:headEnd/>
            <a:tailEnd/>
          </a:ln>
        </p:spPr>
      </p:pic>
      <p:sp>
        <p:nvSpPr>
          <p:cNvPr id="60" name="59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66" name="65 Imagen" descr="EXPE.png"/>
          <p:cNvPicPr>
            <a:picLocks noChangeAspect="1"/>
          </p:cNvPicPr>
          <p:nvPr/>
        </p:nvPicPr>
        <p:blipFill>
          <a:blip r:embed="rId6" cstate="print"/>
          <a:stretch>
            <a:fillRect/>
          </a:stretch>
        </p:blipFill>
        <p:spPr>
          <a:xfrm>
            <a:off x="342330" y="360189"/>
            <a:ext cx="537868" cy="5141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0" name="59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3" name="62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094684" y="3031325"/>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81701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cxnSp>
        <p:nvCxnSpPr>
          <p:cNvPr id="54" name="53 Conector recto"/>
          <p:cNvCxnSpPr/>
          <p:nvPr/>
        </p:nvCxnSpPr>
        <p:spPr>
          <a:xfrm>
            <a:off x="2593958" y="353139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53139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53139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130403" y="406717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453152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53152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60309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8130403" y="621031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286642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2" name="61 CuadroTexto"/>
          <p:cNvSpPr txBox="1"/>
          <p:nvPr/>
        </p:nvSpPr>
        <p:spPr>
          <a:xfrm>
            <a:off x="8594750" y="600969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69" name="68 Conector recto"/>
          <p:cNvCxnSpPr/>
          <p:nvPr/>
        </p:nvCxnSpPr>
        <p:spPr>
          <a:xfrm>
            <a:off x="2593958" y="560309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522256" y="560309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523180" y="453152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130403" y="513874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8594750" y="493812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8" name="47 CuadroTexto"/>
          <p:cNvSpPr txBox="1"/>
          <p:nvPr/>
        </p:nvSpPr>
        <p:spPr>
          <a:xfrm>
            <a:off x="2665396" y="2674135"/>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en la negociación de una planta térmica. Determinación de costos de transacciones de energía.</a:t>
            </a:r>
          </a:p>
        </p:txBody>
      </p:sp>
      <p:sp>
        <p:nvSpPr>
          <p:cNvPr id="51" name="50 CuadroTexto"/>
          <p:cNvSpPr txBox="1"/>
          <p:nvPr/>
        </p:nvSpPr>
        <p:spPr>
          <a:xfrm>
            <a:off x="7594618" y="388858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sp>
        <p:nvSpPr>
          <p:cNvPr id="56" name="55 CuadroTexto"/>
          <p:cNvSpPr txBox="1"/>
          <p:nvPr/>
        </p:nvSpPr>
        <p:spPr>
          <a:xfrm>
            <a:off x="2665396" y="3745705"/>
            <a:ext cx="4286280" cy="52322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para conocer en detalle la prospectiva financiera de TERMOCARTAGENA S.A. E.S.P.</a:t>
            </a:r>
          </a:p>
        </p:txBody>
      </p:sp>
      <p:sp>
        <p:nvSpPr>
          <p:cNvPr id="68" name="67 CuadroTexto"/>
          <p:cNvSpPr txBox="1"/>
          <p:nvPr/>
        </p:nvSpPr>
        <p:spPr>
          <a:xfrm>
            <a:off x="8594750" y="393799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3" name="72 CuadroTexto"/>
          <p:cNvSpPr txBox="1"/>
          <p:nvPr/>
        </p:nvSpPr>
        <p:spPr>
          <a:xfrm>
            <a:off x="2665396" y="4745837"/>
            <a:ext cx="4286280" cy="738664"/>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Apoyo para la implementación del proceso de cruce de cuentas entre EBSA – FEN y la Nación y para la capitalización de GENSA S.A. E.S.P.</a:t>
            </a:r>
          </a:p>
        </p:txBody>
      </p:sp>
      <p:sp>
        <p:nvSpPr>
          <p:cNvPr id="75" name="74 CuadroTexto"/>
          <p:cNvSpPr txBox="1"/>
          <p:nvPr/>
        </p:nvSpPr>
        <p:spPr>
          <a:xfrm>
            <a:off x="2665396" y="5817407"/>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a la Central Hidroeléctrica de Caldas S.A. ESP en la compra de la mayoría accionaría en </a:t>
            </a:r>
            <a:r>
              <a:rPr lang="es-ES" sz="1350" dirty="0" err="1">
                <a:solidFill>
                  <a:schemeClr val="tx1">
                    <a:lumMod val="75000"/>
                    <a:lumOff val="25000"/>
                  </a:schemeClr>
                </a:solidFill>
                <a:latin typeface="Trebuchet MS" pitchFamily="34" charset="0"/>
              </a:rPr>
              <a:t>Termodorada</a:t>
            </a:r>
            <a:r>
              <a:rPr lang="es-ES" sz="1350" dirty="0">
                <a:solidFill>
                  <a:schemeClr val="tx1">
                    <a:lumMod val="75000"/>
                    <a:lumOff val="25000"/>
                  </a:schemeClr>
                </a:solidFill>
                <a:latin typeface="Trebuchet MS" pitchFamily="34" charset="0"/>
              </a:rPr>
              <a:t>.</a:t>
            </a:r>
          </a:p>
        </p:txBody>
      </p:sp>
      <p:sp>
        <p:nvSpPr>
          <p:cNvPr id="76" name="75 CuadroTexto"/>
          <p:cNvSpPr txBox="1"/>
          <p:nvPr/>
        </p:nvSpPr>
        <p:spPr>
          <a:xfrm>
            <a:off x="7594618" y="48887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sp>
        <p:nvSpPr>
          <p:cNvPr id="77" name="76 CuadroTexto"/>
          <p:cNvSpPr txBox="1"/>
          <p:nvPr/>
        </p:nvSpPr>
        <p:spPr>
          <a:xfrm>
            <a:off x="7549970" y="596028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pic>
        <p:nvPicPr>
          <p:cNvPr id="46" name="Picture 31"/>
          <p:cNvPicPr>
            <a:picLocks noChangeAspect="1" noChangeArrowheads="1"/>
          </p:cNvPicPr>
          <p:nvPr/>
        </p:nvPicPr>
        <p:blipFill>
          <a:blip r:embed="rId2" cstate="print"/>
          <a:srcRect/>
          <a:stretch>
            <a:fillRect/>
          </a:stretch>
        </p:blipFill>
        <p:spPr bwMode="auto">
          <a:xfrm>
            <a:off x="593694" y="3602829"/>
            <a:ext cx="693737" cy="869950"/>
          </a:xfrm>
          <a:prstGeom prst="rect">
            <a:avLst/>
          </a:prstGeom>
          <a:noFill/>
          <a:ln w="9525">
            <a:noFill/>
            <a:miter lim="800000"/>
            <a:headEnd/>
            <a:tailEnd/>
          </a:ln>
        </p:spPr>
      </p:pic>
      <p:pic>
        <p:nvPicPr>
          <p:cNvPr id="47" name="Picture 32"/>
          <p:cNvPicPr>
            <a:picLocks noChangeAspect="1" noChangeArrowheads="1"/>
          </p:cNvPicPr>
          <p:nvPr/>
        </p:nvPicPr>
        <p:blipFill>
          <a:blip r:embed="rId3" cstate="print"/>
          <a:srcRect/>
          <a:stretch>
            <a:fillRect/>
          </a:stretch>
        </p:blipFill>
        <p:spPr bwMode="auto">
          <a:xfrm>
            <a:off x="1379512" y="3888581"/>
            <a:ext cx="650875" cy="384175"/>
          </a:xfrm>
          <a:prstGeom prst="rect">
            <a:avLst/>
          </a:prstGeom>
          <a:noFill/>
          <a:ln w="9525">
            <a:noFill/>
            <a:miter lim="800000"/>
            <a:headEnd/>
            <a:tailEnd/>
          </a:ln>
        </p:spPr>
      </p:pic>
      <p:pic>
        <p:nvPicPr>
          <p:cNvPr id="52" name="Picture 65"/>
          <p:cNvPicPr>
            <a:picLocks noChangeAspect="1" noChangeArrowheads="1"/>
          </p:cNvPicPr>
          <p:nvPr/>
        </p:nvPicPr>
        <p:blipFill>
          <a:blip r:embed="rId4" cstate="print"/>
          <a:srcRect/>
          <a:stretch>
            <a:fillRect/>
          </a:stretch>
        </p:blipFill>
        <p:spPr bwMode="auto">
          <a:xfrm>
            <a:off x="665132" y="2745573"/>
            <a:ext cx="1195388" cy="490538"/>
          </a:xfrm>
          <a:prstGeom prst="rect">
            <a:avLst/>
          </a:prstGeom>
          <a:noFill/>
          <a:ln w="9525">
            <a:noFill/>
            <a:miter lim="800000"/>
            <a:headEnd/>
            <a:tailEnd/>
          </a:ln>
        </p:spPr>
      </p:pic>
      <p:pic>
        <p:nvPicPr>
          <p:cNvPr id="53" name="Picture 39"/>
          <p:cNvPicPr>
            <a:picLocks noChangeAspect="1" noChangeArrowheads="1"/>
          </p:cNvPicPr>
          <p:nvPr/>
        </p:nvPicPr>
        <p:blipFill>
          <a:blip r:embed="rId5" cstate="print"/>
          <a:srcRect/>
          <a:stretch>
            <a:fillRect/>
          </a:stretch>
        </p:blipFill>
        <p:spPr bwMode="auto">
          <a:xfrm>
            <a:off x="879446" y="5817407"/>
            <a:ext cx="785812" cy="620713"/>
          </a:xfrm>
          <a:prstGeom prst="rect">
            <a:avLst/>
          </a:prstGeom>
          <a:noFill/>
          <a:ln w="9525">
            <a:noFill/>
            <a:miter lim="800000"/>
            <a:headEnd/>
            <a:tailEnd/>
          </a:ln>
        </p:spPr>
      </p:pic>
      <p:pic>
        <p:nvPicPr>
          <p:cNvPr id="57" name="Picture 37"/>
          <p:cNvPicPr>
            <a:picLocks noChangeAspect="1" noChangeArrowheads="1"/>
          </p:cNvPicPr>
          <p:nvPr/>
        </p:nvPicPr>
        <p:blipFill>
          <a:blip r:embed="rId6" cstate="print"/>
          <a:srcRect/>
          <a:stretch>
            <a:fillRect/>
          </a:stretch>
        </p:blipFill>
        <p:spPr bwMode="auto">
          <a:xfrm>
            <a:off x="582582" y="4766483"/>
            <a:ext cx="1462087" cy="487362"/>
          </a:xfrm>
          <a:prstGeom prst="rect">
            <a:avLst/>
          </a:prstGeom>
          <a:noFill/>
          <a:ln w="9525">
            <a:noFill/>
            <a:miter lim="800000"/>
            <a:headEnd/>
            <a:tailEnd/>
          </a:ln>
        </p:spPr>
      </p:pic>
      <p:sp>
        <p:nvSpPr>
          <p:cNvPr id="65" name="6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66" name="65 Imagen" descr="EXPE.png"/>
          <p:cNvPicPr>
            <a:picLocks noChangeAspect="1"/>
          </p:cNvPicPr>
          <p:nvPr/>
        </p:nvPicPr>
        <p:blipFill>
          <a:blip r:embed="rId7" cstate="print"/>
          <a:stretch>
            <a:fillRect/>
          </a:stretch>
        </p:blipFill>
        <p:spPr>
          <a:xfrm>
            <a:off x="342330" y="360189"/>
            <a:ext cx="537868" cy="51417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7" name="56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6" name="65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094684" y="3031325"/>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81701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cxnSp>
        <p:nvCxnSpPr>
          <p:cNvPr id="54" name="53 Conector recto"/>
          <p:cNvCxnSpPr/>
          <p:nvPr/>
        </p:nvCxnSpPr>
        <p:spPr>
          <a:xfrm>
            <a:off x="2593958" y="353139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53139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53139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130403" y="406717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453152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53152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60309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8130403" y="621031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286642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2" name="61 CuadroTexto"/>
          <p:cNvSpPr txBox="1"/>
          <p:nvPr/>
        </p:nvSpPr>
        <p:spPr>
          <a:xfrm>
            <a:off x="8594750" y="600969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69" name="68 Conector recto"/>
          <p:cNvCxnSpPr/>
          <p:nvPr/>
        </p:nvCxnSpPr>
        <p:spPr>
          <a:xfrm>
            <a:off x="2593958" y="560309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522256" y="560309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523180" y="453152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130403" y="513874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8594750" y="493812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8" name="47 CuadroTexto"/>
          <p:cNvSpPr txBox="1"/>
          <p:nvPr/>
        </p:nvSpPr>
        <p:spPr>
          <a:xfrm>
            <a:off x="2665396" y="2674135"/>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en la cofinanciación de la fase II de Termoyopal.</a:t>
            </a:r>
          </a:p>
        </p:txBody>
      </p:sp>
      <p:sp>
        <p:nvSpPr>
          <p:cNvPr id="51" name="50 CuadroTexto"/>
          <p:cNvSpPr txBox="1"/>
          <p:nvPr/>
        </p:nvSpPr>
        <p:spPr>
          <a:xfrm>
            <a:off x="7594618" y="388858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sp>
        <p:nvSpPr>
          <p:cNvPr id="56" name="55 CuadroTexto"/>
          <p:cNvSpPr txBox="1"/>
          <p:nvPr/>
        </p:nvSpPr>
        <p:spPr>
          <a:xfrm>
            <a:off x="2665396" y="3672557"/>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Implementación del proceso de cruce de cuentas EBSA – FEN – NACION y apoyo en la capitalización de GENSA.</a:t>
            </a:r>
          </a:p>
        </p:txBody>
      </p:sp>
      <p:sp>
        <p:nvSpPr>
          <p:cNvPr id="68" name="67 CuadroTexto"/>
          <p:cNvSpPr txBox="1"/>
          <p:nvPr/>
        </p:nvSpPr>
        <p:spPr>
          <a:xfrm>
            <a:off x="8594750" y="393799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3" name="72 CuadroTexto"/>
          <p:cNvSpPr txBox="1"/>
          <p:nvPr/>
        </p:nvSpPr>
        <p:spPr>
          <a:xfrm>
            <a:off x="2665396" y="4602961"/>
            <a:ext cx="4286280" cy="92333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Estudio que abarca la formación de una nueva empresa que preste el servicio de generación y comercialización de energía eléctrica con los activos y contratos de </a:t>
            </a:r>
            <a:r>
              <a:rPr lang="es-ES" sz="1350" dirty="0" err="1">
                <a:solidFill>
                  <a:schemeClr val="tx1">
                    <a:lumMod val="75000"/>
                    <a:lumOff val="25000"/>
                  </a:schemeClr>
                </a:solidFill>
                <a:latin typeface="Trebuchet MS" pitchFamily="34" charset="0"/>
              </a:rPr>
              <a:t>Corelca</a:t>
            </a:r>
            <a:r>
              <a:rPr lang="es-ES" sz="1350" dirty="0">
                <a:solidFill>
                  <a:schemeClr val="tx1">
                    <a:lumMod val="75000"/>
                    <a:lumOff val="25000"/>
                  </a:schemeClr>
                </a:solidFill>
                <a:latin typeface="Trebuchet MS" pitchFamily="34" charset="0"/>
              </a:rPr>
              <a:t> y </a:t>
            </a:r>
            <a:r>
              <a:rPr lang="es-ES" sz="1350" dirty="0" err="1">
                <a:solidFill>
                  <a:schemeClr val="tx1">
                    <a:lumMod val="75000"/>
                    <a:lumOff val="25000"/>
                  </a:schemeClr>
                </a:solidFill>
                <a:latin typeface="Trebuchet MS" pitchFamily="34" charset="0"/>
              </a:rPr>
              <a:t>Urrá</a:t>
            </a:r>
            <a:r>
              <a:rPr lang="es-ES" sz="1350" dirty="0">
                <a:solidFill>
                  <a:schemeClr val="tx1">
                    <a:lumMod val="75000"/>
                    <a:lumOff val="25000"/>
                  </a:schemeClr>
                </a:solidFill>
                <a:latin typeface="Trebuchet MS" pitchFamily="34" charset="0"/>
              </a:rPr>
              <a:t>. </a:t>
            </a:r>
            <a:endParaRPr lang="es-ES" sz="1350" b="1" dirty="0">
              <a:solidFill>
                <a:srgbClr val="FF0000"/>
              </a:solidFill>
              <a:latin typeface="Trebuchet MS" pitchFamily="34" charset="0"/>
            </a:endParaRPr>
          </a:p>
        </p:txBody>
      </p:sp>
      <p:sp>
        <p:nvSpPr>
          <p:cNvPr id="75" name="74 CuadroTexto"/>
          <p:cNvSpPr txBox="1"/>
          <p:nvPr/>
        </p:nvSpPr>
        <p:spPr>
          <a:xfrm>
            <a:off x="2665396" y="5817407"/>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Gerencia integral del proceso de reestructuración Emcali.</a:t>
            </a:r>
          </a:p>
        </p:txBody>
      </p:sp>
      <p:sp>
        <p:nvSpPr>
          <p:cNvPr id="76" name="75 CuadroTexto"/>
          <p:cNvSpPr txBox="1"/>
          <p:nvPr/>
        </p:nvSpPr>
        <p:spPr>
          <a:xfrm>
            <a:off x="7594618" y="48887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sp>
        <p:nvSpPr>
          <p:cNvPr id="77" name="76 CuadroTexto"/>
          <p:cNvSpPr txBox="1"/>
          <p:nvPr/>
        </p:nvSpPr>
        <p:spPr>
          <a:xfrm>
            <a:off x="7523180" y="596028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2005</a:t>
            </a:r>
          </a:p>
        </p:txBody>
      </p:sp>
      <p:pic>
        <p:nvPicPr>
          <p:cNvPr id="59" name="Picture 43"/>
          <p:cNvPicPr>
            <a:picLocks noChangeAspect="1" noChangeArrowheads="1"/>
          </p:cNvPicPr>
          <p:nvPr/>
        </p:nvPicPr>
        <p:blipFill>
          <a:blip r:embed="rId2" cstate="print"/>
          <a:srcRect/>
          <a:stretch>
            <a:fillRect/>
          </a:stretch>
        </p:blipFill>
        <p:spPr bwMode="auto">
          <a:xfrm>
            <a:off x="736570" y="3817143"/>
            <a:ext cx="1143000" cy="469900"/>
          </a:xfrm>
          <a:prstGeom prst="rect">
            <a:avLst/>
          </a:prstGeom>
          <a:noFill/>
          <a:ln w="9525">
            <a:noFill/>
            <a:miter lim="800000"/>
            <a:headEnd/>
            <a:tailEnd/>
          </a:ln>
        </p:spPr>
      </p:pic>
      <p:pic>
        <p:nvPicPr>
          <p:cNvPr id="60" name="Picture 33"/>
          <p:cNvPicPr>
            <a:picLocks noChangeAspect="1" noChangeArrowheads="1"/>
          </p:cNvPicPr>
          <p:nvPr/>
        </p:nvPicPr>
        <p:blipFill>
          <a:blip r:embed="rId3" cstate="print"/>
          <a:srcRect/>
          <a:stretch>
            <a:fillRect/>
          </a:stretch>
        </p:blipFill>
        <p:spPr bwMode="auto">
          <a:xfrm>
            <a:off x="808008" y="2745573"/>
            <a:ext cx="950912" cy="522288"/>
          </a:xfrm>
          <a:prstGeom prst="rect">
            <a:avLst/>
          </a:prstGeom>
          <a:noFill/>
          <a:ln w="9525">
            <a:noFill/>
            <a:miter lim="800000"/>
            <a:headEnd/>
            <a:tailEnd/>
          </a:ln>
        </p:spPr>
      </p:pic>
      <p:pic>
        <p:nvPicPr>
          <p:cNvPr id="63" name="Picture 37"/>
          <p:cNvPicPr>
            <a:picLocks noChangeAspect="1" noChangeArrowheads="1"/>
          </p:cNvPicPr>
          <p:nvPr/>
        </p:nvPicPr>
        <p:blipFill>
          <a:blip r:embed="rId4" cstate="print"/>
          <a:srcRect/>
          <a:stretch>
            <a:fillRect/>
          </a:stretch>
        </p:blipFill>
        <p:spPr bwMode="auto">
          <a:xfrm>
            <a:off x="887383" y="4761720"/>
            <a:ext cx="812800" cy="498475"/>
          </a:xfrm>
          <a:prstGeom prst="rect">
            <a:avLst/>
          </a:prstGeom>
          <a:noFill/>
          <a:ln w="9525">
            <a:noFill/>
            <a:miter lim="800000"/>
            <a:headEnd/>
            <a:tailEnd/>
          </a:ln>
        </p:spPr>
      </p:pic>
      <p:pic>
        <p:nvPicPr>
          <p:cNvPr id="65" name="Picture 39"/>
          <p:cNvPicPr>
            <a:picLocks noChangeAspect="1" noChangeArrowheads="1"/>
          </p:cNvPicPr>
          <p:nvPr/>
        </p:nvPicPr>
        <p:blipFill>
          <a:blip r:embed="rId5" cstate="print"/>
          <a:srcRect/>
          <a:stretch>
            <a:fillRect/>
          </a:stretch>
        </p:blipFill>
        <p:spPr bwMode="auto">
          <a:xfrm>
            <a:off x="950884" y="5817407"/>
            <a:ext cx="642937" cy="677862"/>
          </a:xfrm>
          <a:prstGeom prst="rect">
            <a:avLst/>
          </a:prstGeom>
          <a:noFill/>
          <a:ln w="9525">
            <a:noFill/>
            <a:miter lim="800000"/>
            <a:headEnd/>
            <a:tailEnd/>
          </a:ln>
        </p:spPr>
      </p:pic>
      <p:sp>
        <p:nvSpPr>
          <p:cNvPr id="67" name="66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71" name="70 Imagen" descr="EXPE.png"/>
          <p:cNvPicPr>
            <a:picLocks noChangeAspect="1"/>
          </p:cNvPicPr>
          <p:nvPr/>
        </p:nvPicPr>
        <p:blipFill>
          <a:blip r:embed="rId6" cstate="print"/>
          <a:stretch>
            <a:fillRect/>
          </a:stretch>
        </p:blipFill>
        <p:spPr>
          <a:xfrm>
            <a:off x="342330" y="360189"/>
            <a:ext cx="537868" cy="51417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3" name="52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7" name="56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094684" y="3031325"/>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81701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2004</a:t>
            </a:r>
          </a:p>
        </p:txBody>
      </p:sp>
      <p:cxnSp>
        <p:nvCxnSpPr>
          <p:cNvPr id="54" name="53 Conector recto"/>
          <p:cNvCxnSpPr/>
          <p:nvPr/>
        </p:nvCxnSpPr>
        <p:spPr>
          <a:xfrm>
            <a:off x="2593958" y="353139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53139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53139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130403" y="4359768"/>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496870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96870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sp>
        <p:nvSpPr>
          <p:cNvPr id="58" name="57 CuadroTexto"/>
          <p:cNvSpPr txBox="1"/>
          <p:nvPr/>
        </p:nvSpPr>
        <p:spPr>
          <a:xfrm>
            <a:off x="8594750" y="286642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74" name="73 Conector recto"/>
          <p:cNvCxnSpPr/>
          <p:nvPr/>
        </p:nvCxnSpPr>
        <p:spPr>
          <a:xfrm>
            <a:off x="7523180" y="496870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094684" y="5692201"/>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a:off x="2665396" y="2745573"/>
            <a:ext cx="4286280" cy="52322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Diseño y estructuración financiera y legal de la dación en pago del pasivo de EBSA.</a:t>
            </a:r>
          </a:p>
        </p:txBody>
      </p:sp>
      <p:sp>
        <p:nvSpPr>
          <p:cNvPr id="51" name="50 CuadroTexto"/>
          <p:cNvSpPr txBox="1"/>
          <p:nvPr/>
        </p:nvSpPr>
        <p:spPr>
          <a:xfrm>
            <a:off x="7594618" y="418117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2004</a:t>
            </a:r>
          </a:p>
        </p:txBody>
      </p:sp>
      <p:sp>
        <p:nvSpPr>
          <p:cNvPr id="56" name="55 CuadroTexto"/>
          <p:cNvSpPr txBox="1"/>
          <p:nvPr/>
        </p:nvSpPr>
        <p:spPr>
          <a:xfrm>
            <a:off x="2665396" y="4038297"/>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en la valoración y potencial asociación con un socio estratégico.</a:t>
            </a:r>
          </a:p>
        </p:txBody>
      </p:sp>
      <p:sp>
        <p:nvSpPr>
          <p:cNvPr id="68" name="67 CuadroTexto"/>
          <p:cNvSpPr txBox="1"/>
          <p:nvPr/>
        </p:nvSpPr>
        <p:spPr>
          <a:xfrm>
            <a:off x="8594750" y="423058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6" name="Text Box 32"/>
          <p:cNvSpPr txBox="1">
            <a:spLocks noChangeArrowheads="1"/>
          </p:cNvSpPr>
          <p:nvPr/>
        </p:nvSpPr>
        <p:spPr bwMode="auto">
          <a:xfrm>
            <a:off x="593694" y="4109735"/>
            <a:ext cx="1471623" cy="340972"/>
          </a:xfrm>
          <a:prstGeom prst="rect">
            <a:avLst/>
          </a:prstGeom>
          <a:noFill/>
          <a:ln w="12700">
            <a:noFill/>
            <a:miter lim="800000"/>
            <a:headEnd/>
            <a:tailEnd/>
          </a:ln>
        </p:spPr>
        <p:txBody>
          <a:bodyPr wrap="square" lIns="93833" tIns="46917" rIns="93833" bIns="46917">
            <a:spAutoFit/>
          </a:bodyPr>
          <a:lstStyle/>
          <a:p>
            <a:pPr defTabSz="938213">
              <a:spcBef>
                <a:spcPct val="50000"/>
              </a:spcBef>
            </a:pPr>
            <a:r>
              <a:rPr lang="es-CO" sz="1600" dirty="0" err="1">
                <a:solidFill>
                  <a:schemeClr val="tx1"/>
                </a:solidFill>
              </a:rPr>
              <a:t>Cellular</a:t>
            </a:r>
            <a:r>
              <a:rPr lang="es-CO" sz="1600" dirty="0">
                <a:solidFill>
                  <a:schemeClr val="tx1"/>
                </a:solidFill>
              </a:rPr>
              <a:t> </a:t>
            </a:r>
            <a:r>
              <a:rPr lang="es-CO" sz="1600" dirty="0" err="1">
                <a:solidFill>
                  <a:schemeClr val="tx1"/>
                </a:solidFill>
              </a:rPr>
              <a:t>Store</a:t>
            </a:r>
            <a:endParaRPr lang="es-ES" sz="1600" dirty="0">
              <a:solidFill>
                <a:schemeClr val="tx1"/>
              </a:solidFill>
            </a:endParaRPr>
          </a:p>
        </p:txBody>
      </p:sp>
      <p:pic>
        <p:nvPicPr>
          <p:cNvPr id="47" name="Picture 41"/>
          <p:cNvPicPr>
            <a:picLocks noChangeAspect="1" noChangeArrowheads="1"/>
          </p:cNvPicPr>
          <p:nvPr/>
        </p:nvPicPr>
        <p:blipFill>
          <a:blip r:embed="rId2" cstate="print"/>
          <a:srcRect/>
          <a:stretch>
            <a:fillRect/>
          </a:stretch>
        </p:blipFill>
        <p:spPr bwMode="auto">
          <a:xfrm>
            <a:off x="808008" y="2888449"/>
            <a:ext cx="939800" cy="304800"/>
          </a:xfrm>
          <a:prstGeom prst="rect">
            <a:avLst/>
          </a:prstGeom>
          <a:noFill/>
          <a:ln w="9525">
            <a:noFill/>
            <a:miter lim="800000"/>
            <a:headEnd/>
            <a:tailEnd/>
          </a:ln>
        </p:spPr>
      </p:pic>
      <p:grpSp>
        <p:nvGrpSpPr>
          <p:cNvPr id="2" name="Grupo 1"/>
          <p:cNvGrpSpPr/>
          <p:nvPr/>
        </p:nvGrpSpPr>
        <p:grpSpPr>
          <a:xfrm>
            <a:off x="593694" y="5269507"/>
            <a:ext cx="9072626" cy="923330"/>
            <a:chOff x="593694" y="4602961"/>
            <a:chExt cx="9072626" cy="923330"/>
          </a:xfrm>
        </p:grpSpPr>
        <p:sp>
          <p:nvSpPr>
            <p:cNvPr id="80" name="79 CuadroTexto"/>
            <p:cNvSpPr txBox="1"/>
            <p:nvPr/>
          </p:nvSpPr>
          <p:spPr>
            <a:xfrm>
              <a:off x="8594750" y="493812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3" name="72 CuadroTexto"/>
            <p:cNvSpPr txBox="1"/>
            <p:nvPr/>
          </p:nvSpPr>
          <p:spPr>
            <a:xfrm>
              <a:off x="2665396" y="4602961"/>
              <a:ext cx="4286280" cy="92333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Evaluación financiera para la reestructuración del negocio de generación y estructuración de la dedicación exclusiva de Termobarranca a ECOPETROL.</a:t>
              </a:r>
            </a:p>
          </p:txBody>
        </p:sp>
        <p:sp>
          <p:nvSpPr>
            <p:cNvPr id="76" name="75 CuadroTexto"/>
            <p:cNvSpPr txBox="1"/>
            <p:nvPr/>
          </p:nvSpPr>
          <p:spPr>
            <a:xfrm>
              <a:off x="7594618" y="48887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2003</a:t>
              </a:r>
            </a:p>
          </p:txBody>
        </p:sp>
        <p:pic>
          <p:nvPicPr>
            <p:cNvPr id="67" name="Picture 44"/>
            <p:cNvPicPr>
              <a:picLocks noChangeAspect="1" noChangeArrowheads="1"/>
            </p:cNvPicPr>
            <p:nvPr/>
          </p:nvPicPr>
          <p:blipFill>
            <a:blip r:embed="rId3" cstate="print"/>
            <a:srcRect/>
            <a:stretch>
              <a:fillRect/>
            </a:stretch>
          </p:blipFill>
          <p:spPr bwMode="auto">
            <a:xfrm>
              <a:off x="593694" y="4745837"/>
              <a:ext cx="1301750" cy="546100"/>
            </a:xfrm>
            <a:prstGeom prst="rect">
              <a:avLst/>
            </a:prstGeom>
            <a:noFill/>
            <a:ln w="9525">
              <a:noFill/>
              <a:miter lim="800000"/>
              <a:headEnd/>
              <a:tailEnd/>
            </a:ln>
          </p:spPr>
        </p:pic>
      </p:grpSp>
      <p:sp>
        <p:nvSpPr>
          <p:cNvPr id="59" name="58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60" name="59 Imagen" descr="EXPE.png"/>
          <p:cNvPicPr>
            <a:picLocks noChangeAspect="1"/>
          </p:cNvPicPr>
          <p:nvPr/>
        </p:nvPicPr>
        <p:blipFill>
          <a:blip r:embed="rId4" cstate="print"/>
          <a:stretch>
            <a:fillRect/>
          </a:stretch>
        </p:blipFill>
        <p:spPr>
          <a:xfrm>
            <a:off x="342330" y="360189"/>
            <a:ext cx="537868" cy="51417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7" name="46 Proceso"/>
          <p:cNvSpPr/>
          <p:nvPr/>
        </p:nvSpPr>
        <p:spPr>
          <a:xfrm>
            <a:off x="2451082" y="2459821"/>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2" name="51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8094684" y="3031325"/>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7594618" y="281701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2002</a:t>
            </a:r>
          </a:p>
        </p:txBody>
      </p:sp>
      <p:cxnSp>
        <p:nvCxnSpPr>
          <p:cNvPr id="54" name="53 Conector recto"/>
          <p:cNvCxnSpPr/>
          <p:nvPr/>
        </p:nvCxnSpPr>
        <p:spPr>
          <a:xfrm>
            <a:off x="2593958" y="3531391"/>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3531391"/>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3531391"/>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8130403" y="406717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2593958" y="453152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22256" y="453152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523180" y="560309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cxnSp>
        <p:nvCxnSpPr>
          <p:cNvPr id="50" name="49 Conector recto"/>
          <p:cNvCxnSpPr/>
          <p:nvPr/>
        </p:nvCxnSpPr>
        <p:spPr>
          <a:xfrm rot="5400000" flipH="1" flipV="1">
            <a:off x="8130403" y="6210316"/>
            <a:ext cx="785818"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8594750" y="286642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62" name="61 CuadroTexto"/>
          <p:cNvSpPr txBox="1"/>
          <p:nvPr/>
        </p:nvSpPr>
        <p:spPr>
          <a:xfrm>
            <a:off x="8594750" y="600969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cxnSp>
        <p:nvCxnSpPr>
          <p:cNvPr id="69" name="68 Conector recto"/>
          <p:cNvCxnSpPr/>
          <p:nvPr/>
        </p:nvCxnSpPr>
        <p:spPr>
          <a:xfrm>
            <a:off x="2593958" y="5603093"/>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522256" y="5603093"/>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523180" y="4531523"/>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flipH="1" flipV="1">
            <a:off x="8094684" y="5103027"/>
            <a:ext cx="857256"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8594750" y="4938126"/>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8" name="47 CuadroTexto"/>
          <p:cNvSpPr txBox="1"/>
          <p:nvPr/>
        </p:nvSpPr>
        <p:spPr>
          <a:xfrm>
            <a:off x="2665396" y="2674135"/>
            <a:ext cx="4286280" cy="71558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a la multinacional francesa en la adquisición de una compañía colombiana de tecnología.</a:t>
            </a:r>
          </a:p>
        </p:txBody>
      </p:sp>
      <p:sp>
        <p:nvSpPr>
          <p:cNvPr id="51" name="50 CuadroTexto"/>
          <p:cNvSpPr txBox="1"/>
          <p:nvPr/>
        </p:nvSpPr>
        <p:spPr>
          <a:xfrm>
            <a:off x="7594618" y="388858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2002</a:t>
            </a:r>
          </a:p>
        </p:txBody>
      </p:sp>
      <p:sp>
        <p:nvSpPr>
          <p:cNvPr id="56" name="55 CuadroTexto"/>
          <p:cNvSpPr txBox="1"/>
          <p:nvPr/>
        </p:nvSpPr>
        <p:spPr>
          <a:xfrm>
            <a:off x="2665396" y="3745705"/>
            <a:ext cx="4286280" cy="523220"/>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en la venta a un inversionista estratégico de su línea de OTC farmacéutica.</a:t>
            </a:r>
          </a:p>
        </p:txBody>
      </p:sp>
      <p:sp>
        <p:nvSpPr>
          <p:cNvPr id="68" name="67 CuadroTexto"/>
          <p:cNvSpPr txBox="1"/>
          <p:nvPr/>
        </p:nvSpPr>
        <p:spPr>
          <a:xfrm>
            <a:off x="8594750" y="3937994"/>
            <a:ext cx="107157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73" name="72 CuadroTexto"/>
          <p:cNvSpPr txBox="1"/>
          <p:nvPr/>
        </p:nvSpPr>
        <p:spPr>
          <a:xfrm>
            <a:off x="2665396" y="4817275"/>
            <a:ext cx="4286280" cy="507831"/>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Asesoría en la consecución de un inversionista estratégico.</a:t>
            </a:r>
          </a:p>
        </p:txBody>
      </p:sp>
      <p:sp>
        <p:nvSpPr>
          <p:cNvPr id="75" name="74 CuadroTexto"/>
          <p:cNvSpPr txBox="1"/>
          <p:nvPr/>
        </p:nvSpPr>
        <p:spPr>
          <a:xfrm>
            <a:off x="2665396" y="5960283"/>
            <a:ext cx="4286280" cy="300082"/>
          </a:xfrm>
          <a:prstGeom prst="rect">
            <a:avLst/>
          </a:prstGeom>
          <a:noFill/>
        </p:spPr>
        <p:txBody>
          <a:bodyPr wrap="square" rtlCol="0">
            <a:spAutoFit/>
          </a:bodyPr>
          <a:lstStyle/>
          <a:p>
            <a:pPr algn="just" defTabSz="938213">
              <a:spcBef>
                <a:spcPct val="50000"/>
              </a:spcBef>
            </a:pPr>
            <a:r>
              <a:rPr lang="es-ES" sz="1350" dirty="0">
                <a:solidFill>
                  <a:schemeClr val="tx1">
                    <a:lumMod val="75000"/>
                    <a:lumOff val="25000"/>
                  </a:schemeClr>
                </a:solidFill>
                <a:latin typeface="Trebuchet MS" pitchFamily="34" charset="0"/>
              </a:rPr>
              <a:t>Mandato conjunto para la privatización de </a:t>
            </a:r>
            <a:r>
              <a:rPr lang="es-ES" sz="1350" dirty="0" err="1">
                <a:solidFill>
                  <a:schemeClr val="tx1">
                    <a:lumMod val="75000"/>
                    <a:lumOff val="25000"/>
                  </a:schemeClr>
                </a:solidFill>
                <a:latin typeface="Trebuchet MS" pitchFamily="34" charset="0"/>
              </a:rPr>
              <a:t>Carbocol</a:t>
            </a:r>
            <a:r>
              <a:rPr lang="es-ES" sz="1350" dirty="0">
                <a:solidFill>
                  <a:schemeClr val="tx1">
                    <a:lumMod val="75000"/>
                    <a:lumOff val="25000"/>
                  </a:schemeClr>
                </a:solidFill>
                <a:latin typeface="Trebuchet MS" pitchFamily="34" charset="0"/>
              </a:rPr>
              <a:t>.</a:t>
            </a:r>
          </a:p>
        </p:txBody>
      </p:sp>
      <p:sp>
        <p:nvSpPr>
          <p:cNvPr id="76" name="75 CuadroTexto"/>
          <p:cNvSpPr txBox="1"/>
          <p:nvPr/>
        </p:nvSpPr>
        <p:spPr>
          <a:xfrm>
            <a:off x="7594618" y="488871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2001</a:t>
            </a:r>
          </a:p>
        </p:txBody>
      </p:sp>
      <p:sp>
        <p:nvSpPr>
          <p:cNvPr id="77" name="76 CuadroTexto"/>
          <p:cNvSpPr txBox="1"/>
          <p:nvPr/>
        </p:nvSpPr>
        <p:spPr>
          <a:xfrm>
            <a:off x="7594618" y="596028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2000</a:t>
            </a:r>
          </a:p>
        </p:txBody>
      </p:sp>
      <p:pic>
        <p:nvPicPr>
          <p:cNvPr id="60" name="Picture 42"/>
          <p:cNvPicPr>
            <a:picLocks noChangeAspect="1" noChangeArrowheads="1"/>
          </p:cNvPicPr>
          <p:nvPr/>
        </p:nvPicPr>
        <p:blipFill>
          <a:blip r:embed="rId2" cstate="print"/>
          <a:srcRect l="5137" t="14196"/>
          <a:stretch>
            <a:fillRect/>
          </a:stretch>
        </p:blipFill>
        <p:spPr bwMode="auto">
          <a:xfrm>
            <a:off x="665132" y="2817011"/>
            <a:ext cx="1319212" cy="431799"/>
          </a:xfrm>
          <a:prstGeom prst="rect">
            <a:avLst/>
          </a:prstGeom>
          <a:noFill/>
          <a:ln w="9525">
            <a:noFill/>
            <a:miter lim="800000"/>
            <a:headEnd/>
            <a:tailEnd/>
          </a:ln>
        </p:spPr>
      </p:pic>
      <p:pic>
        <p:nvPicPr>
          <p:cNvPr id="63" name="Picture 41"/>
          <p:cNvPicPr>
            <a:picLocks noChangeAspect="1" noChangeArrowheads="1"/>
          </p:cNvPicPr>
          <p:nvPr/>
        </p:nvPicPr>
        <p:blipFill>
          <a:blip r:embed="rId3" cstate="print"/>
          <a:srcRect/>
          <a:stretch>
            <a:fillRect/>
          </a:stretch>
        </p:blipFill>
        <p:spPr bwMode="auto">
          <a:xfrm>
            <a:off x="1062326" y="4747551"/>
            <a:ext cx="571500" cy="739775"/>
          </a:xfrm>
          <a:prstGeom prst="rect">
            <a:avLst/>
          </a:prstGeom>
          <a:noFill/>
          <a:ln w="12700">
            <a:noFill/>
            <a:miter lim="800000"/>
            <a:headEnd type="none" w="sm" len="sm"/>
            <a:tailEnd type="none" w="sm" len="sm"/>
          </a:ln>
        </p:spPr>
      </p:pic>
      <p:pic>
        <p:nvPicPr>
          <p:cNvPr id="65" name="Picture 43"/>
          <p:cNvPicPr>
            <a:picLocks noChangeAspect="1" noChangeArrowheads="1"/>
          </p:cNvPicPr>
          <p:nvPr/>
        </p:nvPicPr>
        <p:blipFill>
          <a:blip r:embed="rId4" cstate="print"/>
          <a:srcRect/>
          <a:stretch>
            <a:fillRect/>
          </a:stretch>
        </p:blipFill>
        <p:spPr bwMode="auto">
          <a:xfrm>
            <a:off x="1040101" y="5844513"/>
            <a:ext cx="561975" cy="606425"/>
          </a:xfrm>
          <a:prstGeom prst="rect">
            <a:avLst/>
          </a:prstGeom>
          <a:noFill/>
          <a:ln w="9525">
            <a:noFill/>
            <a:miter lim="800000"/>
            <a:headEnd/>
            <a:tailEnd/>
          </a:ln>
        </p:spPr>
      </p:pic>
      <p:sp>
        <p:nvSpPr>
          <p:cNvPr id="66" name="Text Box 34"/>
          <p:cNvSpPr txBox="1">
            <a:spLocks noChangeArrowheads="1"/>
          </p:cNvSpPr>
          <p:nvPr/>
        </p:nvSpPr>
        <p:spPr bwMode="auto">
          <a:xfrm>
            <a:off x="522256" y="3888581"/>
            <a:ext cx="1852624" cy="340972"/>
          </a:xfrm>
          <a:prstGeom prst="rect">
            <a:avLst/>
          </a:prstGeom>
          <a:noFill/>
          <a:ln w="12700">
            <a:noFill/>
            <a:miter lim="800000"/>
            <a:headEnd/>
            <a:tailEnd/>
          </a:ln>
        </p:spPr>
        <p:txBody>
          <a:bodyPr wrap="square" lIns="93833" tIns="46917" rIns="93833" bIns="46917">
            <a:spAutoFit/>
          </a:bodyPr>
          <a:lstStyle/>
          <a:p>
            <a:pPr defTabSz="938213">
              <a:spcBef>
                <a:spcPct val="50000"/>
              </a:spcBef>
            </a:pPr>
            <a:r>
              <a:rPr lang="es-CO" sz="1600" dirty="0">
                <a:solidFill>
                  <a:schemeClr val="tx1"/>
                </a:solidFill>
              </a:rPr>
              <a:t>Industrias Inca S.A.  </a:t>
            </a:r>
            <a:endParaRPr lang="es-ES" sz="1600" dirty="0">
              <a:solidFill>
                <a:schemeClr val="tx1"/>
              </a:solidFill>
            </a:endParaRPr>
          </a:p>
        </p:txBody>
      </p:sp>
      <p:sp>
        <p:nvSpPr>
          <p:cNvPr id="53" name="52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pic>
        <p:nvPicPr>
          <p:cNvPr id="57" name="56 Imagen" descr="EXPE.png"/>
          <p:cNvPicPr>
            <a:picLocks noChangeAspect="1"/>
          </p:cNvPicPr>
          <p:nvPr/>
        </p:nvPicPr>
        <p:blipFill>
          <a:blip r:embed="rId5" cstate="print"/>
          <a:stretch>
            <a:fillRect/>
          </a:stretch>
        </p:blipFill>
        <p:spPr>
          <a:xfrm>
            <a:off x="342330" y="360189"/>
            <a:ext cx="537868" cy="5141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94658" y="1440309"/>
            <a:ext cx="5976664" cy="3477875"/>
          </a:xfrm>
          <a:prstGeom prst="rect">
            <a:avLst/>
          </a:prstGeom>
          <a:noFill/>
        </p:spPr>
        <p:txBody>
          <a:bodyPr wrap="square" rtlCol="0">
            <a:spAutoFit/>
          </a:bodyPr>
          <a:lstStyle/>
          <a:p>
            <a:pPr algn="just"/>
            <a:r>
              <a:rPr lang="es-CO" sz="2000" dirty="0">
                <a:solidFill>
                  <a:schemeClr val="tx1">
                    <a:lumMod val="65000"/>
                    <a:lumOff val="35000"/>
                  </a:schemeClr>
                </a:solidFill>
                <a:latin typeface="Trebuchet MS" pitchFamily="34" charset="0"/>
              </a:rPr>
              <a:t>Compañía General de Inversiones S.A.S. – “CGI” es una Banca de Inversión </a:t>
            </a:r>
            <a:r>
              <a:rPr lang="es-CO" sz="2000" b="1" dirty="0">
                <a:solidFill>
                  <a:schemeClr val="tx2"/>
                </a:solidFill>
                <a:latin typeface="Trebuchet MS" pitchFamily="34" charset="0"/>
              </a:rPr>
              <a:t>fundada hace 50 años</a:t>
            </a:r>
            <a:r>
              <a:rPr lang="es-CO" sz="2000" dirty="0">
                <a:solidFill>
                  <a:schemeClr val="tx1">
                    <a:lumMod val="65000"/>
                    <a:lumOff val="35000"/>
                  </a:schemeClr>
                </a:solidFill>
                <a:latin typeface="Trebuchet MS" pitchFamily="34" charset="0"/>
              </a:rPr>
              <a:t>, especializada en asesorar empresas interesadas en realizar: i) transacciones de fusiones y adquisiciones (Mergers &amp; </a:t>
            </a:r>
            <a:r>
              <a:rPr lang="es-CO" sz="2000" dirty="0" err="1">
                <a:solidFill>
                  <a:schemeClr val="tx1">
                    <a:lumMod val="65000"/>
                    <a:lumOff val="35000"/>
                  </a:schemeClr>
                </a:solidFill>
                <a:latin typeface="Trebuchet MS" pitchFamily="34" charset="0"/>
              </a:rPr>
              <a:t>Acqusitions</a:t>
            </a:r>
            <a:r>
              <a:rPr lang="es-CO" sz="2000" dirty="0">
                <a:solidFill>
                  <a:schemeClr val="tx1">
                    <a:lumMod val="65000"/>
                    <a:lumOff val="35000"/>
                  </a:schemeClr>
                </a:solidFill>
                <a:latin typeface="Trebuchet MS" pitchFamily="34" charset="0"/>
              </a:rPr>
              <a:t>), </a:t>
            </a:r>
            <a:r>
              <a:rPr lang="es-CO" sz="2000" dirty="0" err="1">
                <a:solidFill>
                  <a:schemeClr val="tx1">
                    <a:lumMod val="65000"/>
                    <a:lumOff val="35000"/>
                  </a:schemeClr>
                </a:solidFill>
                <a:latin typeface="Trebuchet MS" pitchFamily="34" charset="0"/>
              </a:rPr>
              <a:t>ii</a:t>
            </a:r>
            <a:r>
              <a:rPr lang="es-CO" sz="2000" dirty="0">
                <a:solidFill>
                  <a:schemeClr val="tx1">
                    <a:lumMod val="65000"/>
                    <a:lumOff val="35000"/>
                  </a:schemeClr>
                </a:solidFill>
                <a:latin typeface="Trebuchet MS" pitchFamily="34" charset="0"/>
              </a:rPr>
              <a:t>) autofinanciación de proyectos (Project Finance), </a:t>
            </a:r>
            <a:r>
              <a:rPr lang="es-CO" sz="2000" dirty="0" err="1">
                <a:solidFill>
                  <a:schemeClr val="tx1">
                    <a:lumMod val="65000"/>
                    <a:lumOff val="35000"/>
                  </a:schemeClr>
                </a:solidFill>
                <a:latin typeface="Trebuchet MS" pitchFamily="34" charset="0"/>
              </a:rPr>
              <a:t>iii</a:t>
            </a:r>
            <a:r>
              <a:rPr lang="es-CO" sz="2000" dirty="0">
                <a:solidFill>
                  <a:schemeClr val="tx1">
                    <a:lumMod val="65000"/>
                    <a:lumOff val="35000"/>
                  </a:schemeClr>
                </a:solidFill>
                <a:latin typeface="Trebuchet MS" pitchFamily="34" charset="0"/>
              </a:rPr>
              <a:t>) consecución de fondos en los mercados locales y </a:t>
            </a:r>
            <a:r>
              <a:rPr lang="es-CO" sz="2000" dirty="0" err="1">
                <a:solidFill>
                  <a:schemeClr val="tx1">
                    <a:lumMod val="65000"/>
                    <a:lumOff val="35000"/>
                  </a:schemeClr>
                </a:solidFill>
                <a:latin typeface="Trebuchet MS" pitchFamily="34" charset="0"/>
              </a:rPr>
              <a:t>iv</a:t>
            </a:r>
            <a:r>
              <a:rPr lang="es-CO" sz="2000" dirty="0">
                <a:solidFill>
                  <a:schemeClr val="tx1">
                    <a:lumMod val="65000"/>
                    <a:lumOff val="35000"/>
                  </a:schemeClr>
                </a:solidFill>
                <a:latin typeface="Trebuchet MS" pitchFamily="34" charset="0"/>
              </a:rPr>
              <a:t>) ejercicios de valoración empresariales y de proyectos.</a:t>
            </a:r>
          </a:p>
          <a:p>
            <a:pPr algn="just"/>
            <a:endParaRPr lang="es-CO" sz="2000" dirty="0">
              <a:solidFill>
                <a:schemeClr val="tx1">
                  <a:lumMod val="65000"/>
                  <a:lumOff val="35000"/>
                </a:schemeClr>
              </a:solidFill>
              <a:latin typeface="Trebuchet MS" pitchFamily="34" charset="0"/>
            </a:endParaRPr>
          </a:p>
          <a:p>
            <a:pPr algn="just"/>
            <a:endParaRPr lang="es-CO" sz="2000" dirty="0">
              <a:solidFill>
                <a:schemeClr val="tx1">
                  <a:lumMod val="65000"/>
                  <a:lumOff val="35000"/>
                </a:schemeClr>
              </a:solidFill>
              <a:latin typeface="Trebuchet MS" pitchFamily="34" charset="0"/>
            </a:endParaRPr>
          </a:p>
        </p:txBody>
      </p:sp>
      <p:sp>
        <p:nvSpPr>
          <p:cNvPr id="5" name="4 CuadroTexto"/>
          <p:cNvSpPr txBox="1"/>
          <p:nvPr/>
        </p:nvSpPr>
        <p:spPr>
          <a:xfrm>
            <a:off x="558354" y="1584325"/>
            <a:ext cx="2448272" cy="630942"/>
          </a:xfrm>
          <a:prstGeom prst="rect">
            <a:avLst/>
          </a:prstGeom>
          <a:noFill/>
        </p:spPr>
        <p:txBody>
          <a:bodyPr wrap="square" rtlCol="0">
            <a:spAutoFit/>
          </a:bodyPr>
          <a:lstStyle/>
          <a:p>
            <a:r>
              <a:rPr lang="es-CO" sz="3500" b="1" dirty="0">
                <a:solidFill>
                  <a:schemeClr val="tx2">
                    <a:lumMod val="75000"/>
                  </a:schemeClr>
                </a:solidFill>
                <a:latin typeface="Trebuchet MS" pitchFamily="34" charset="0"/>
              </a:rPr>
              <a:t>NOSOTROS</a:t>
            </a:r>
          </a:p>
        </p:txBody>
      </p:sp>
      <p:cxnSp>
        <p:nvCxnSpPr>
          <p:cNvPr id="8" name="7 Conector recto"/>
          <p:cNvCxnSpPr/>
          <p:nvPr/>
        </p:nvCxnSpPr>
        <p:spPr>
          <a:xfrm rot="5400000">
            <a:off x="630362" y="4104605"/>
            <a:ext cx="4896544" cy="0"/>
          </a:xfrm>
          <a:prstGeom prst="line">
            <a:avLst/>
          </a:prstGeom>
          <a:ln w="19050" cap="rnd">
            <a:solidFill>
              <a:srgbClr val="7ABC32"/>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86346" y="360189"/>
            <a:ext cx="3240360" cy="553998"/>
          </a:xfrm>
          <a:prstGeom prst="rect">
            <a:avLst/>
          </a:prstGeom>
          <a:noFill/>
        </p:spPr>
        <p:txBody>
          <a:bodyPr wrap="square" rtlCol="0">
            <a:spAutoFit/>
          </a:bodyPr>
          <a:lstStyle/>
          <a:p>
            <a:r>
              <a:rPr lang="es-CO" sz="3000" b="1" dirty="0">
                <a:solidFill>
                  <a:schemeClr val="accent1">
                    <a:lumMod val="20000"/>
                    <a:lumOff val="80000"/>
                  </a:schemeClr>
                </a:solidFill>
                <a:latin typeface="Trebuchet MS" pitchFamily="34" charset="0"/>
              </a:rPr>
              <a:t>Nuestra Firma</a:t>
            </a:r>
          </a:p>
        </p:txBody>
      </p:sp>
      <p:sp>
        <p:nvSpPr>
          <p:cNvPr id="2" name="3 CuadroTexto">
            <a:extLst>
              <a:ext uri="{FF2B5EF4-FFF2-40B4-BE49-F238E27FC236}">
                <a16:creationId xmlns:a16="http://schemas.microsoft.com/office/drawing/2014/main" id="{F0A3085E-31AA-E52A-8BE5-24643E2C26BC}"/>
              </a:ext>
            </a:extLst>
          </p:cNvPr>
          <p:cNvSpPr txBox="1"/>
          <p:nvPr/>
        </p:nvSpPr>
        <p:spPr>
          <a:xfrm>
            <a:off x="3294658" y="4338627"/>
            <a:ext cx="5976664" cy="2862322"/>
          </a:xfrm>
          <a:prstGeom prst="rect">
            <a:avLst/>
          </a:prstGeom>
          <a:noFill/>
        </p:spPr>
        <p:txBody>
          <a:bodyPr wrap="square" rtlCol="0">
            <a:spAutoFit/>
          </a:bodyPr>
          <a:lstStyle/>
          <a:p>
            <a:pPr algn="just"/>
            <a:r>
              <a:rPr lang="es-CO" sz="2000" dirty="0">
                <a:solidFill>
                  <a:schemeClr val="tx1">
                    <a:lumMod val="65000"/>
                    <a:lumOff val="35000"/>
                  </a:schemeClr>
                </a:solidFill>
                <a:latin typeface="Trebuchet MS" pitchFamily="34" charset="0"/>
              </a:rPr>
              <a:t>Nuestros mandatos han estado enfocados principalmente en la asesoría de transacciones de empresas de servicios públicos, públicas y privadas, y en especial en empresas del sector energético y proyectos de infraestructura. Dichas transacciones han incluido las reestructuraciones, capitalizaciones y procesos de </a:t>
            </a:r>
            <a:r>
              <a:rPr lang="es-CO" sz="2000" dirty="0" err="1">
                <a:solidFill>
                  <a:schemeClr val="tx1">
                    <a:lumMod val="65000"/>
                    <a:lumOff val="35000"/>
                  </a:schemeClr>
                </a:solidFill>
                <a:latin typeface="Trebuchet MS" pitchFamily="34" charset="0"/>
              </a:rPr>
              <a:t>M&amp;A</a:t>
            </a:r>
            <a:r>
              <a:rPr lang="es-CO" sz="2000" dirty="0">
                <a:solidFill>
                  <a:schemeClr val="tx1">
                    <a:lumMod val="65000"/>
                    <a:lumOff val="35000"/>
                  </a:schemeClr>
                </a:solidFill>
                <a:latin typeface="Trebuchet MS" pitchFamily="34" charset="0"/>
              </a:rPr>
              <a:t> más importantes del sector de energía del país en los últimos 25 años.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486346" y="360189"/>
            <a:ext cx="3240360" cy="553998"/>
          </a:xfrm>
          <a:prstGeom prst="rect">
            <a:avLst/>
          </a:prstGeom>
          <a:noFill/>
        </p:spPr>
        <p:txBody>
          <a:bodyPr wrap="square" rtlCol="0">
            <a:spAutoFit/>
          </a:bodyPr>
          <a:lstStyle/>
          <a:p>
            <a:r>
              <a:rPr lang="es-CO" sz="3000" b="1" dirty="0">
                <a:solidFill>
                  <a:schemeClr val="accent1">
                    <a:lumMod val="20000"/>
                    <a:lumOff val="80000"/>
                  </a:schemeClr>
                </a:solidFill>
                <a:latin typeface="Trebuchet MS" pitchFamily="34" charset="0"/>
              </a:rPr>
              <a:t>Nuestra Firma</a:t>
            </a:r>
          </a:p>
        </p:txBody>
      </p:sp>
      <p:pic>
        <p:nvPicPr>
          <p:cNvPr id="7" name="Picture 48"/>
          <p:cNvPicPr>
            <a:picLocks noChangeAspect="1" noChangeArrowheads="1"/>
          </p:cNvPicPr>
          <p:nvPr/>
        </p:nvPicPr>
        <p:blipFill>
          <a:blip r:embed="rId2" cstate="print"/>
          <a:srcRect/>
          <a:stretch>
            <a:fillRect/>
          </a:stretch>
        </p:blipFill>
        <p:spPr bwMode="auto">
          <a:xfrm>
            <a:off x="641472" y="6045001"/>
            <a:ext cx="5486400" cy="723900"/>
          </a:xfrm>
          <a:prstGeom prst="rect">
            <a:avLst/>
          </a:prstGeom>
          <a:noFill/>
          <a:ln w="12700">
            <a:noFill/>
            <a:miter lim="800000"/>
            <a:headEnd type="none" w="sm" len="sm"/>
            <a:tailEnd type="none" w="sm" len="sm"/>
          </a:ln>
        </p:spPr>
      </p:pic>
      <p:pic>
        <p:nvPicPr>
          <p:cNvPr id="9" name="Picture 23" descr="LOGO SALOMON BROTHERS.jpg"/>
          <p:cNvPicPr>
            <a:picLocks noChangeAspect="1"/>
          </p:cNvPicPr>
          <p:nvPr/>
        </p:nvPicPr>
        <p:blipFill>
          <a:blip r:embed="rId3" cstate="print"/>
          <a:srcRect/>
          <a:stretch>
            <a:fillRect/>
          </a:stretch>
        </p:blipFill>
        <p:spPr bwMode="auto">
          <a:xfrm>
            <a:off x="486346" y="1512317"/>
            <a:ext cx="3152775" cy="531812"/>
          </a:xfrm>
          <a:prstGeom prst="rect">
            <a:avLst/>
          </a:prstGeom>
          <a:noFill/>
          <a:ln w="9525">
            <a:noFill/>
            <a:miter lim="800000"/>
            <a:headEnd/>
            <a:tailEnd/>
          </a:ln>
        </p:spPr>
      </p:pic>
      <p:sp>
        <p:nvSpPr>
          <p:cNvPr id="10" name="9 CuadroTexto"/>
          <p:cNvSpPr txBox="1"/>
          <p:nvPr/>
        </p:nvSpPr>
        <p:spPr>
          <a:xfrm>
            <a:off x="3965368" y="1563387"/>
            <a:ext cx="5400600" cy="2246769"/>
          </a:xfrm>
          <a:prstGeom prst="rect">
            <a:avLst/>
          </a:prstGeom>
          <a:noFill/>
        </p:spPr>
        <p:txBody>
          <a:bodyPr wrap="square" rtlCol="0">
            <a:spAutoFit/>
          </a:bodyPr>
          <a:lstStyle/>
          <a:p>
            <a:pPr algn="just"/>
            <a:r>
              <a:rPr lang="es-CO" sz="2000" dirty="0">
                <a:solidFill>
                  <a:schemeClr val="tx1">
                    <a:lumMod val="65000"/>
                    <a:lumOff val="35000"/>
                  </a:schemeClr>
                </a:solidFill>
                <a:latin typeface="Trebuchet MS" pitchFamily="34" charset="0"/>
              </a:rPr>
              <a:t>CGI estuvo asociada con </a:t>
            </a:r>
            <a:r>
              <a:rPr lang="es-CO" sz="2000" dirty="0" err="1">
                <a:solidFill>
                  <a:schemeClr val="tx1">
                    <a:lumMod val="65000"/>
                    <a:lumOff val="35000"/>
                  </a:schemeClr>
                </a:solidFill>
                <a:latin typeface="Trebuchet MS" pitchFamily="34" charset="0"/>
              </a:rPr>
              <a:t>Salomon</a:t>
            </a:r>
            <a:r>
              <a:rPr lang="es-CO" sz="2000" dirty="0">
                <a:solidFill>
                  <a:schemeClr val="tx1">
                    <a:lumMod val="65000"/>
                    <a:lumOff val="35000"/>
                  </a:schemeClr>
                </a:solidFill>
                <a:latin typeface="Trebuchet MS" pitchFamily="34" charset="0"/>
              </a:rPr>
              <a:t> Smith Barney hasta 1998 cuando la fusión entre </a:t>
            </a:r>
            <a:r>
              <a:rPr lang="es-CO" sz="2000" dirty="0" err="1">
                <a:solidFill>
                  <a:schemeClr val="tx1">
                    <a:lumMod val="65000"/>
                    <a:lumOff val="35000"/>
                  </a:schemeClr>
                </a:solidFill>
                <a:latin typeface="Trebuchet MS" pitchFamily="34" charset="0"/>
              </a:rPr>
              <a:t>Travelers</a:t>
            </a:r>
            <a:r>
              <a:rPr lang="es-CO" sz="2000" dirty="0">
                <a:solidFill>
                  <a:schemeClr val="tx1">
                    <a:lumMod val="65000"/>
                    <a:lumOff val="35000"/>
                  </a:schemeClr>
                </a:solidFill>
                <a:latin typeface="Trebuchet MS" pitchFamily="34" charset="0"/>
              </a:rPr>
              <a:t> </a:t>
            </a:r>
            <a:r>
              <a:rPr lang="es-CO" sz="2000" dirty="0" err="1">
                <a:solidFill>
                  <a:schemeClr val="tx1">
                    <a:lumMod val="65000"/>
                    <a:lumOff val="35000"/>
                  </a:schemeClr>
                </a:solidFill>
                <a:latin typeface="Trebuchet MS" pitchFamily="34" charset="0"/>
              </a:rPr>
              <a:t>Group</a:t>
            </a:r>
            <a:r>
              <a:rPr lang="es-CO" sz="2000" dirty="0">
                <a:solidFill>
                  <a:schemeClr val="tx1">
                    <a:lumMod val="65000"/>
                    <a:lumOff val="35000"/>
                  </a:schemeClr>
                </a:solidFill>
                <a:latin typeface="Trebuchet MS" pitchFamily="34" charset="0"/>
              </a:rPr>
              <a:t> y </a:t>
            </a:r>
            <a:r>
              <a:rPr lang="es-CO" sz="2000" dirty="0" err="1">
                <a:solidFill>
                  <a:schemeClr val="tx1">
                    <a:lumMod val="65000"/>
                    <a:lumOff val="35000"/>
                  </a:schemeClr>
                </a:solidFill>
                <a:latin typeface="Trebuchet MS" pitchFamily="34" charset="0"/>
              </a:rPr>
              <a:t>Citicorp</a:t>
            </a:r>
            <a:r>
              <a:rPr lang="es-CO" sz="2000" dirty="0">
                <a:solidFill>
                  <a:schemeClr val="tx1">
                    <a:lumMod val="65000"/>
                    <a:lumOff val="35000"/>
                  </a:schemeClr>
                </a:solidFill>
                <a:latin typeface="Trebuchet MS" pitchFamily="34" charset="0"/>
              </a:rPr>
              <a:t> ordenó que las actividades de Banca de Inversión de </a:t>
            </a:r>
            <a:r>
              <a:rPr lang="es-CO" sz="2000" dirty="0" err="1">
                <a:solidFill>
                  <a:schemeClr val="tx1">
                    <a:lumMod val="65000"/>
                    <a:lumOff val="35000"/>
                  </a:schemeClr>
                </a:solidFill>
                <a:latin typeface="Trebuchet MS" pitchFamily="34" charset="0"/>
              </a:rPr>
              <a:t>Salomon</a:t>
            </a:r>
            <a:r>
              <a:rPr lang="es-CO" sz="2000" dirty="0">
                <a:solidFill>
                  <a:schemeClr val="tx1">
                    <a:lumMod val="65000"/>
                    <a:lumOff val="35000"/>
                  </a:schemeClr>
                </a:solidFill>
                <a:latin typeface="Trebuchet MS" pitchFamily="34" charset="0"/>
              </a:rPr>
              <a:t> Smith Barney se reasignaran a Citibank Colombia.</a:t>
            </a:r>
          </a:p>
          <a:p>
            <a:endParaRPr lang="es-CO" sz="2000" dirty="0">
              <a:solidFill>
                <a:schemeClr val="tx1">
                  <a:lumMod val="65000"/>
                  <a:lumOff val="35000"/>
                </a:schemeClr>
              </a:solidFill>
              <a:latin typeface="Trebuchet MS" pitchFamily="34" charset="0"/>
            </a:endParaRPr>
          </a:p>
        </p:txBody>
      </p:sp>
      <p:sp>
        <p:nvSpPr>
          <p:cNvPr id="11" name="10 CuadroTexto"/>
          <p:cNvSpPr txBox="1"/>
          <p:nvPr/>
        </p:nvSpPr>
        <p:spPr>
          <a:xfrm>
            <a:off x="3940114" y="4533747"/>
            <a:ext cx="5040560" cy="2123658"/>
          </a:xfrm>
          <a:prstGeom prst="rect">
            <a:avLst/>
          </a:prstGeom>
          <a:noFill/>
        </p:spPr>
        <p:txBody>
          <a:bodyPr wrap="square" rtlCol="0">
            <a:spAutoFit/>
          </a:bodyPr>
          <a:lstStyle/>
          <a:p>
            <a:pPr algn="just">
              <a:lnSpc>
                <a:spcPct val="80000"/>
              </a:lnSpc>
              <a:spcBef>
                <a:spcPct val="75000"/>
              </a:spcBef>
              <a:spcAft>
                <a:spcPct val="0"/>
              </a:spcAft>
              <a:buClr>
                <a:srgbClr val="330099"/>
              </a:buClr>
              <a:buSzPct val="150000"/>
            </a:pPr>
            <a:r>
              <a:rPr lang="es-CO" sz="2000" dirty="0">
                <a:solidFill>
                  <a:schemeClr val="tx1">
                    <a:lumMod val="65000"/>
                    <a:lumOff val="35000"/>
                  </a:schemeClr>
                </a:solidFill>
                <a:latin typeface="Trebuchet MS" pitchFamily="34" charset="0"/>
              </a:rPr>
              <a:t>Estuvo también asociada con </a:t>
            </a:r>
            <a:r>
              <a:rPr lang="es-CO" sz="2000" dirty="0" err="1">
                <a:solidFill>
                  <a:schemeClr val="tx1">
                    <a:lumMod val="65000"/>
                    <a:lumOff val="35000"/>
                  </a:schemeClr>
                </a:solidFill>
                <a:latin typeface="Trebuchet MS" pitchFamily="34" charset="0"/>
              </a:rPr>
              <a:t>Credit</a:t>
            </a:r>
            <a:r>
              <a:rPr lang="es-CO" sz="2000" dirty="0">
                <a:solidFill>
                  <a:schemeClr val="tx1">
                    <a:lumMod val="65000"/>
                    <a:lumOff val="35000"/>
                  </a:schemeClr>
                </a:solidFill>
                <a:latin typeface="Trebuchet MS" pitchFamily="34" charset="0"/>
              </a:rPr>
              <a:t> </a:t>
            </a:r>
            <a:r>
              <a:rPr lang="es-CO" sz="2000" dirty="0" err="1">
                <a:solidFill>
                  <a:schemeClr val="tx1">
                    <a:lumMod val="65000"/>
                    <a:lumOff val="35000"/>
                  </a:schemeClr>
                </a:solidFill>
                <a:latin typeface="Trebuchet MS" pitchFamily="34" charset="0"/>
              </a:rPr>
              <a:t>Lyonnais</a:t>
            </a:r>
            <a:r>
              <a:rPr lang="es-CO" sz="2000" dirty="0">
                <a:solidFill>
                  <a:schemeClr val="tx1">
                    <a:lumMod val="65000"/>
                    <a:lumOff val="35000"/>
                  </a:schemeClr>
                </a:solidFill>
                <a:latin typeface="Trebuchet MS" pitchFamily="34" charset="0"/>
              </a:rPr>
              <a:t> hasta su fusión con hoy </a:t>
            </a:r>
            <a:r>
              <a:rPr lang="es-CO" sz="2000" dirty="0" err="1">
                <a:solidFill>
                  <a:schemeClr val="tx1">
                    <a:lumMod val="65000"/>
                    <a:lumOff val="35000"/>
                  </a:schemeClr>
                </a:solidFill>
                <a:latin typeface="Trebuchet MS" pitchFamily="34" charset="0"/>
              </a:rPr>
              <a:t>Calyon</a:t>
            </a:r>
            <a:r>
              <a:rPr lang="es-CO" sz="2000" dirty="0">
                <a:solidFill>
                  <a:schemeClr val="tx1">
                    <a:lumMod val="65000"/>
                    <a:lumOff val="35000"/>
                  </a:schemeClr>
                </a:solidFill>
                <a:latin typeface="Trebuchet MS" pitchFamily="34" charset="0"/>
              </a:rPr>
              <a:t> (hoy </a:t>
            </a:r>
            <a:r>
              <a:rPr lang="es-CO" sz="2000" dirty="0" err="1">
                <a:solidFill>
                  <a:schemeClr val="tx1">
                    <a:lumMod val="65000"/>
                    <a:lumOff val="35000"/>
                  </a:schemeClr>
                </a:solidFill>
                <a:latin typeface="Trebuchet MS" pitchFamily="34" charset="0"/>
              </a:rPr>
              <a:t>Crédit</a:t>
            </a:r>
            <a:r>
              <a:rPr lang="es-CO" sz="2000" dirty="0">
                <a:solidFill>
                  <a:schemeClr val="tx1">
                    <a:lumMod val="65000"/>
                    <a:lumOff val="35000"/>
                  </a:schemeClr>
                </a:solidFill>
                <a:latin typeface="Trebuchet MS" pitchFamily="34" charset="0"/>
              </a:rPr>
              <a:t> </a:t>
            </a:r>
            <a:r>
              <a:rPr lang="es-CO" sz="2000" dirty="0" err="1">
                <a:solidFill>
                  <a:schemeClr val="tx1">
                    <a:lumMod val="65000"/>
                    <a:lumOff val="35000"/>
                  </a:schemeClr>
                </a:solidFill>
                <a:latin typeface="Trebuchet MS" pitchFamily="34" charset="0"/>
              </a:rPr>
              <a:t>Agricole</a:t>
            </a:r>
            <a:r>
              <a:rPr lang="es-CO" sz="2000" dirty="0">
                <a:solidFill>
                  <a:schemeClr val="tx1">
                    <a:lumMod val="65000"/>
                    <a:lumOff val="35000"/>
                  </a:schemeClr>
                </a:solidFill>
                <a:latin typeface="Trebuchet MS" pitchFamily="34" charset="0"/>
              </a:rPr>
              <a:t> </a:t>
            </a:r>
            <a:r>
              <a:rPr lang="es-CO" sz="2000" dirty="0" err="1">
                <a:solidFill>
                  <a:schemeClr val="tx1">
                    <a:lumMod val="65000"/>
                    <a:lumOff val="35000"/>
                  </a:schemeClr>
                </a:solidFill>
                <a:latin typeface="Trebuchet MS" pitchFamily="34" charset="0"/>
              </a:rPr>
              <a:t>Corporate</a:t>
            </a:r>
            <a:r>
              <a:rPr lang="es-CO" sz="2000" dirty="0">
                <a:solidFill>
                  <a:schemeClr val="tx1">
                    <a:lumMod val="65000"/>
                    <a:lumOff val="35000"/>
                  </a:schemeClr>
                </a:solidFill>
                <a:latin typeface="Trebuchet MS" pitchFamily="34" charset="0"/>
              </a:rPr>
              <a:t> &amp; </a:t>
            </a:r>
            <a:r>
              <a:rPr lang="es-CO" sz="2000" dirty="0" err="1">
                <a:solidFill>
                  <a:schemeClr val="tx1">
                    <a:lumMod val="65000"/>
                    <a:lumOff val="35000"/>
                  </a:schemeClr>
                </a:solidFill>
                <a:latin typeface="Trebuchet MS" pitchFamily="34" charset="0"/>
              </a:rPr>
              <a:t>Investment</a:t>
            </a:r>
            <a:r>
              <a:rPr lang="es-CO" sz="2000" dirty="0">
                <a:solidFill>
                  <a:schemeClr val="tx1">
                    <a:lumMod val="65000"/>
                    <a:lumOff val="35000"/>
                  </a:schemeClr>
                </a:solidFill>
                <a:latin typeface="Trebuchet MS" pitchFamily="34" charset="0"/>
              </a:rPr>
              <a:t> Bank) y con </a:t>
            </a:r>
            <a:r>
              <a:rPr lang="es-CO" sz="2000" dirty="0" err="1">
                <a:solidFill>
                  <a:schemeClr val="tx1">
                    <a:lumMod val="65000"/>
                    <a:lumOff val="35000"/>
                  </a:schemeClr>
                </a:solidFill>
                <a:latin typeface="Trebuchet MS" pitchFamily="34" charset="0"/>
              </a:rPr>
              <a:t>Latin</a:t>
            </a:r>
            <a:r>
              <a:rPr lang="es-CO" sz="2000" dirty="0">
                <a:solidFill>
                  <a:schemeClr val="tx1">
                    <a:lumMod val="65000"/>
                    <a:lumOff val="35000"/>
                  </a:schemeClr>
                </a:solidFill>
                <a:latin typeface="Trebuchet MS" pitchFamily="34" charset="0"/>
              </a:rPr>
              <a:t> American </a:t>
            </a:r>
            <a:r>
              <a:rPr lang="es-CO" sz="2000" dirty="0" err="1">
                <a:solidFill>
                  <a:schemeClr val="tx1">
                    <a:lumMod val="65000"/>
                    <a:lumOff val="35000"/>
                  </a:schemeClr>
                </a:solidFill>
                <a:latin typeface="Trebuchet MS" pitchFamily="34" charset="0"/>
              </a:rPr>
              <a:t>Communications</a:t>
            </a:r>
            <a:r>
              <a:rPr lang="es-CO" sz="2000" dirty="0">
                <a:solidFill>
                  <a:schemeClr val="tx1">
                    <a:lumMod val="65000"/>
                    <a:lumOff val="35000"/>
                  </a:schemeClr>
                </a:solidFill>
                <a:latin typeface="Trebuchet MS" pitchFamily="34" charset="0"/>
              </a:rPr>
              <a:t> </a:t>
            </a:r>
            <a:r>
              <a:rPr lang="es-CO" sz="2000" dirty="0" err="1">
                <a:solidFill>
                  <a:schemeClr val="tx1">
                    <a:lumMod val="65000"/>
                    <a:lumOff val="35000"/>
                  </a:schemeClr>
                </a:solidFill>
                <a:latin typeface="Trebuchet MS" pitchFamily="34" charset="0"/>
              </a:rPr>
              <a:t>Partners</a:t>
            </a:r>
            <a:r>
              <a:rPr lang="es-CO" sz="2000" dirty="0">
                <a:solidFill>
                  <a:schemeClr val="tx1">
                    <a:lumMod val="65000"/>
                    <a:lumOff val="35000"/>
                  </a:schemeClr>
                </a:solidFill>
                <a:latin typeface="Trebuchet MS" pitchFamily="34" charset="0"/>
              </a:rPr>
              <a:t> una firma de T&amp;M </a:t>
            </a:r>
            <a:r>
              <a:rPr lang="es-CO" sz="2000" dirty="0" err="1">
                <a:solidFill>
                  <a:schemeClr val="tx1">
                    <a:lumMod val="65000"/>
                    <a:lumOff val="35000"/>
                  </a:schemeClr>
                </a:solidFill>
                <a:latin typeface="Trebuchet MS" pitchFamily="34" charset="0"/>
              </a:rPr>
              <a:t>Investment</a:t>
            </a:r>
            <a:r>
              <a:rPr lang="es-CO" sz="2000" dirty="0">
                <a:solidFill>
                  <a:schemeClr val="tx1">
                    <a:lumMod val="65000"/>
                    <a:lumOff val="35000"/>
                  </a:schemeClr>
                </a:solidFill>
                <a:latin typeface="Trebuchet MS" pitchFamily="34" charset="0"/>
              </a:rPr>
              <a:t> </a:t>
            </a:r>
            <a:r>
              <a:rPr lang="es-CO" sz="2000" dirty="0" err="1">
                <a:solidFill>
                  <a:schemeClr val="tx1">
                    <a:lumMod val="65000"/>
                    <a:lumOff val="35000"/>
                  </a:schemeClr>
                </a:solidFill>
                <a:latin typeface="Trebuchet MS" pitchFamily="34" charset="0"/>
              </a:rPr>
              <a:t>Banking</a:t>
            </a:r>
            <a:r>
              <a:rPr lang="es-CO" sz="2000" dirty="0">
                <a:solidFill>
                  <a:schemeClr val="tx1">
                    <a:lumMod val="65000"/>
                    <a:lumOff val="35000"/>
                  </a:schemeClr>
                </a:solidFill>
                <a:latin typeface="Trebuchet MS" pitchFamily="34" charset="0"/>
              </a:rPr>
              <a:t> and </a:t>
            </a:r>
            <a:r>
              <a:rPr lang="es-CO" sz="2000" dirty="0" err="1">
                <a:solidFill>
                  <a:schemeClr val="tx1">
                    <a:lumMod val="65000"/>
                    <a:lumOff val="35000"/>
                  </a:schemeClr>
                </a:solidFill>
                <a:latin typeface="Trebuchet MS" pitchFamily="34" charset="0"/>
              </a:rPr>
              <a:t>Asset</a:t>
            </a:r>
            <a:r>
              <a:rPr lang="es-CO" sz="2000" dirty="0">
                <a:solidFill>
                  <a:schemeClr val="tx1">
                    <a:lumMod val="65000"/>
                    <a:lumOff val="35000"/>
                  </a:schemeClr>
                </a:solidFill>
                <a:latin typeface="Trebuchet MS" pitchFamily="34" charset="0"/>
              </a:rPr>
              <a:t> Management en los Estados Unidos.</a:t>
            </a:r>
          </a:p>
          <a:p>
            <a:endParaRPr lang="es-CO" sz="2000" dirty="0">
              <a:solidFill>
                <a:schemeClr val="tx1">
                  <a:lumMod val="65000"/>
                  <a:lumOff val="35000"/>
                </a:schemeClr>
              </a:solidFill>
              <a:latin typeface="Trebuchet MS" pitchFamily="34" charset="0"/>
            </a:endParaRPr>
          </a:p>
        </p:txBody>
      </p:sp>
      <p:cxnSp>
        <p:nvCxnSpPr>
          <p:cNvPr id="14" name="13 Conector recto"/>
          <p:cNvCxnSpPr/>
          <p:nvPr/>
        </p:nvCxnSpPr>
        <p:spPr>
          <a:xfrm rot="5400000">
            <a:off x="2984302" y="2489555"/>
            <a:ext cx="1925406" cy="8550"/>
          </a:xfrm>
          <a:prstGeom prst="line">
            <a:avLst/>
          </a:prstGeom>
          <a:ln w="19050" cap="rnd">
            <a:solidFill>
              <a:srgbClr val="7ABC32"/>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2754598" y="5508761"/>
            <a:ext cx="2376264" cy="0"/>
          </a:xfrm>
          <a:prstGeom prst="line">
            <a:avLst/>
          </a:prstGeom>
          <a:ln w="19050" cap="rnd">
            <a:solidFill>
              <a:srgbClr val="7ABC32"/>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716C58F4-C481-D0AC-2861-5A46B70909FC}"/>
              </a:ext>
            </a:extLst>
          </p:cNvPr>
          <p:cNvPicPr>
            <a:picLocks noChangeAspect="1"/>
          </p:cNvPicPr>
          <p:nvPr/>
        </p:nvPicPr>
        <p:blipFill>
          <a:blip r:embed="rId4"/>
          <a:stretch>
            <a:fillRect/>
          </a:stretch>
        </p:blipFill>
        <p:spPr>
          <a:xfrm>
            <a:off x="1553999" y="4482566"/>
            <a:ext cx="1105054" cy="12193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65F8E-411A-066B-66FE-AD27BAC301D6}"/>
            </a:ext>
          </a:extLst>
        </p:cNvPr>
        <p:cNvGrpSpPr/>
        <p:nvPr/>
      </p:nvGrpSpPr>
      <p:grpSpPr>
        <a:xfrm>
          <a:off x="0" y="0"/>
          <a:ext cx="0" cy="0"/>
          <a:chOff x="0" y="0"/>
          <a:chExt cx="0" cy="0"/>
        </a:xfrm>
      </p:grpSpPr>
      <p:pic>
        <p:nvPicPr>
          <p:cNvPr id="8" name="7 Imagen" descr="ppt_cgi-03.jpg">
            <a:extLst>
              <a:ext uri="{FF2B5EF4-FFF2-40B4-BE49-F238E27FC236}">
                <a16:creationId xmlns:a16="http://schemas.microsoft.com/office/drawing/2014/main" id="{3CE1D00B-EF9C-7423-881E-FF9022B60BDF}"/>
              </a:ext>
            </a:extLst>
          </p:cNvPr>
          <p:cNvPicPr>
            <a:picLocks noChangeAspect="1"/>
          </p:cNvPicPr>
          <p:nvPr/>
        </p:nvPicPr>
        <p:blipFill>
          <a:blip r:embed="rId2" cstate="print"/>
          <a:srcRect r="3316"/>
          <a:stretch>
            <a:fillRect/>
          </a:stretch>
        </p:blipFill>
        <p:spPr>
          <a:xfrm>
            <a:off x="0" y="0"/>
            <a:ext cx="10045700" cy="7806029"/>
          </a:xfrm>
          <a:prstGeom prst="rect">
            <a:avLst/>
          </a:prstGeom>
        </p:spPr>
      </p:pic>
      <p:sp>
        <p:nvSpPr>
          <p:cNvPr id="13" name="12 CuadroTexto">
            <a:extLst>
              <a:ext uri="{FF2B5EF4-FFF2-40B4-BE49-F238E27FC236}">
                <a16:creationId xmlns:a16="http://schemas.microsoft.com/office/drawing/2014/main" id="{515DF8E1-5420-5FB1-A2A4-8BB29911AEFC}"/>
              </a:ext>
            </a:extLst>
          </p:cNvPr>
          <p:cNvSpPr txBox="1"/>
          <p:nvPr/>
        </p:nvSpPr>
        <p:spPr>
          <a:xfrm>
            <a:off x="3879842" y="5103027"/>
            <a:ext cx="5832648" cy="1631216"/>
          </a:xfrm>
          <a:prstGeom prst="rect">
            <a:avLst/>
          </a:prstGeom>
          <a:noFill/>
        </p:spPr>
        <p:txBody>
          <a:bodyPr wrap="square" rtlCol="0">
            <a:spAutoFit/>
          </a:bodyPr>
          <a:lstStyle/>
          <a:p>
            <a:r>
              <a:rPr lang="es-CO" sz="5000" b="1" dirty="0">
                <a:solidFill>
                  <a:schemeClr val="bg1"/>
                </a:solidFill>
                <a:latin typeface="Trebuchet MS" pitchFamily="34" charset="0"/>
              </a:rPr>
              <a:t>ASESORIAS Y TRANSACCIONES</a:t>
            </a:r>
          </a:p>
        </p:txBody>
      </p:sp>
    </p:spTree>
    <p:extLst>
      <p:ext uri="{BB962C8B-B14F-4D97-AF65-F5344CB8AC3E}">
        <p14:creationId xmlns:p14="http://schemas.microsoft.com/office/powerpoint/2010/main" val="9686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019B-0A92-1381-73BD-E167E48EFAF0}"/>
            </a:ext>
          </a:extLst>
        </p:cNvPr>
        <p:cNvGrpSpPr/>
        <p:nvPr/>
      </p:nvGrpSpPr>
      <p:grpSpPr>
        <a:xfrm>
          <a:off x="0" y="0"/>
          <a:ext cx="0" cy="0"/>
          <a:chOff x="0" y="0"/>
          <a:chExt cx="0" cy="0"/>
        </a:xfrm>
      </p:grpSpPr>
      <p:sp>
        <p:nvSpPr>
          <p:cNvPr id="27" name="26 Proceso">
            <a:extLst>
              <a:ext uri="{FF2B5EF4-FFF2-40B4-BE49-F238E27FC236}">
                <a16:creationId xmlns:a16="http://schemas.microsoft.com/office/drawing/2014/main" id="{1ACBE546-D25C-994F-6AB9-012EE80281B8}"/>
              </a:ext>
            </a:extLst>
          </p:cNvPr>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a:extLst>
              <a:ext uri="{FF2B5EF4-FFF2-40B4-BE49-F238E27FC236}">
                <a16:creationId xmlns:a16="http://schemas.microsoft.com/office/drawing/2014/main" id="{FAF49717-9860-8864-C5F7-15DD4B32BF57}"/>
              </a:ext>
            </a:extLst>
          </p:cNvPr>
          <p:cNvSpPr/>
          <p:nvPr/>
        </p:nvSpPr>
        <p:spPr>
          <a:xfrm>
            <a:off x="2465236" y="2457528"/>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a:extLst>
              <a:ext uri="{FF2B5EF4-FFF2-40B4-BE49-F238E27FC236}">
                <a16:creationId xmlns:a16="http://schemas.microsoft.com/office/drawing/2014/main" id="{ED4BF06D-4971-1374-F98A-A98B44AB5769}"/>
              </a:ext>
            </a:extLst>
          </p:cNvPr>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a:extLst>
              <a:ext uri="{FF2B5EF4-FFF2-40B4-BE49-F238E27FC236}">
                <a16:creationId xmlns:a16="http://schemas.microsoft.com/office/drawing/2014/main" id="{E747CC51-2D1F-D2FC-0312-782C21A3F651}"/>
              </a:ext>
            </a:extLst>
          </p:cNvPr>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a:extLst>
              <a:ext uri="{FF2B5EF4-FFF2-40B4-BE49-F238E27FC236}">
                <a16:creationId xmlns:a16="http://schemas.microsoft.com/office/drawing/2014/main" id="{E4A0FBCA-40BD-93DA-744D-9A95754E3AF7}"/>
              </a:ext>
            </a:extLst>
          </p:cNvPr>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a:extLst>
              <a:ext uri="{FF2B5EF4-FFF2-40B4-BE49-F238E27FC236}">
                <a16:creationId xmlns:a16="http://schemas.microsoft.com/office/drawing/2014/main" id="{BB9890F1-328C-458B-54B6-C8EFD97A171F}"/>
              </a:ext>
            </a:extLst>
          </p:cNvPr>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a:extLst>
              <a:ext uri="{FF2B5EF4-FFF2-40B4-BE49-F238E27FC236}">
                <a16:creationId xmlns:a16="http://schemas.microsoft.com/office/drawing/2014/main" id="{8EB066DA-0AD2-F151-7B09-EF30DF45B966}"/>
              </a:ext>
            </a:extLst>
          </p:cNvPr>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a:extLst>
              <a:ext uri="{FF2B5EF4-FFF2-40B4-BE49-F238E27FC236}">
                <a16:creationId xmlns:a16="http://schemas.microsoft.com/office/drawing/2014/main" id="{776161C1-2CC9-0932-E00B-71AD24CEFC7C}"/>
              </a:ext>
            </a:extLst>
          </p:cNvPr>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a:extLst>
              <a:ext uri="{FF2B5EF4-FFF2-40B4-BE49-F238E27FC236}">
                <a16:creationId xmlns:a16="http://schemas.microsoft.com/office/drawing/2014/main" id="{8B34EA21-4619-8049-C78B-8CE1DF281528}"/>
              </a:ext>
            </a:extLst>
          </p:cNvPr>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a:extLst>
              <a:ext uri="{FF2B5EF4-FFF2-40B4-BE49-F238E27FC236}">
                <a16:creationId xmlns:a16="http://schemas.microsoft.com/office/drawing/2014/main" id="{E0A4B4C4-2891-0D48-49E8-4EDE2C0F7C00}"/>
              </a:ext>
            </a:extLst>
          </p:cNvPr>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a:extLst>
              <a:ext uri="{FF2B5EF4-FFF2-40B4-BE49-F238E27FC236}">
                <a16:creationId xmlns:a16="http://schemas.microsoft.com/office/drawing/2014/main" id="{427735C4-587F-A5D1-1D18-7A9595ADAEA2}"/>
              </a:ext>
            </a:extLst>
          </p:cNvPr>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a:extLst>
              <a:ext uri="{FF2B5EF4-FFF2-40B4-BE49-F238E27FC236}">
                <a16:creationId xmlns:a16="http://schemas.microsoft.com/office/drawing/2014/main" id="{9B6EDC20-DAC3-288B-A1D6-CCAAAB14AF6C}"/>
              </a:ext>
            </a:extLst>
          </p:cNvPr>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a:extLst>
              <a:ext uri="{FF2B5EF4-FFF2-40B4-BE49-F238E27FC236}">
                <a16:creationId xmlns:a16="http://schemas.microsoft.com/office/drawing/2014/main" id="{6968B2E1-0248-B695-5B59-6B52B8756358}"/>
              </a:ext>
            </a:extLst>
          </p:cNvPr>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a:extLst>
              <a:ext uri="{FF2B5EF4-FFF2-40B4-BE49-F238E27FC236}">
                <a16:creationId xmlns:a16="http://schemas.microsoft.com/office/drawing/2014/main" id="{9DF41A65-02A3-0963-FD3F-B86A153742DA}"/>
              </a:ext>
            </a:extLst>
          </p:cNvPr>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a:extLst>
              <a:ext uri="{FF2B5EF4-FFF2-40B4-BE49-F238E27FC236}">
                <a16:creationId xmlns:a16="http://schemas.microsoft.com/office/drawing/2014/main" id="{D2AF3F8E-30BD-DA32-F0A4-CC4A3CE76199}"/>
              </a:ext>
            </a:extLst>
          </p:cNvPr>
          <p:cNvCxnSpPr/>
          <p:nvPr/>
        </p:nvCxnSpPr>
        <p:spPr>
          <a:xfrm>
            <a:off x="2593958" y="410460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a:extLst>
              <a:ext uri="{FF2B5EF4-FFF2-40B4-BE49-F238E27FC236}">
                <a16:creationId xmlns:a16="http://schemas.microsoft.com/office/drawing/2014/main" id="{E7A928BD-D89C-0DF7-1B52-74552ED7E8BA}"/>
              </a:ext>
            </a:extLst>
          </p:cNvPr>
          <p:cNvCxnSpPr/>
          <p:nvPr/>
        </p:nvCxnSpPr>
        <p:spPr>
          <a:xfrm>
            <a:off x="522256" y="410460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a:extLst>
              <a:ext uri="{FF2B5EF4-FFF2-40B4-BE49-F238E27FC236}">
                <a16:creationId xmlns:a16="http://schemas.microsoft.com/office/drawing/2014/main" id="{E6410367-1320-5BE3-0178-5EED7A1B258C}"/>
              </a:ext>
            </a:extLst>
          </p:cNvPr>
          <p:cNvCxnSpPr/>
          <p:nvPr/>
        </p:nvCxnSpPr>
        <p:spPr>
          <a:xfrm>
            <a:off x="7523180" y="410460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a:extLst>
              <a:ext uri="{FF2B5EF4-FFF2-40B4-BE49-F238E27FC236}">
                <a16:creationId xmlns:a16="http://schemas.microsoft.com/office/drawing/2014/main" id="{A0C5D898-D1B0-0FB9-A1A9-657262D353C5}"/>
              </a:ext>
            </a:extLst>
          </p:cNvPr>
          <p:cNvCxnSpPr/>
          <p:nvPr/>
        </p:nvCxnSpPr>
        <p:spPr>
          <a:xfrm rot="5400000" flipH="1" flipV="1">
            <a:off x="7943449" y="4792956"/>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70" name="69 CuadroTexto">
            <a:extLst>
              <a:ext uri="{FF2B5EF4-FFF2-40B4-BE49-F238E27FC236}">
                <a16:creationId xmlns:a16="http://schemas.microsoft.com/office/drawing/2014/main" id="{B84A9E19-5A26-3F9D-CD49-9416BE971B24}"/>
              </a:ext>
            </a:extLst>
          </p:cNvPr>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a:extLst>
              <a:ext uri="{FF2B5EF4-FFF2-40B4-BE49-F238E27FC236}">
                <a16:creationId xmlns:a16="http://schemas.microsoft.com/office/drawing/2014/main" id="{67F43733-F829-D5E0-B4D6-A148E7BE3996}"/>
              </a:ext>
            </a:extLst>
          </p:cNvPr>
          <p:cNvPicPr>
            <a:picLocks noChangeAspect="1"/>
          </p:cNvPicPr>
          <p:nvPr/>
        </p:nvPicPr>
        <p:blipFill>
          <a:blip r:embed="rId2" cstate="print"/>
          <a:stretch>
            <a:fillRect/>
          </a:stretch>
        </p:blipFill>
        <p:spPr>
          <a:xfrm>
            <a:off x="342330" y="360189"/>
            <a:ext cx="537868" cy="514173"/>
          </a:xfrm>
          <a:prstGeom prst="rect">
            <a:avLst/>
          </a:prstGeom>
        </p:spPr>
      </p:pic>
      <p:cxnSp>
        <p:nvCxnSpPr>
          <p:cNvPr id="44" name="43 Conector recto">
            <a:extLst>
              <a:ext uri="{FF2B5EF4-FFF2-40B4-BE49-F238E27FC236}">
                <a16:creationId xmlns:a16="http://schemas.microsoft.com/office/drawing/2014/main" id="{723CEE9E-47D4-D9B3-FF35-83E3F7465BA6}"/>
              </a:ext>
            </a:extLst>
          </p:cNvPr>
          <p:cNvCxnSpPr/>
          <p:nvPr/>
        </p:nvCxnSpPr>
        <p:spPr>
          <a:xfrm rot="5400000" flipH="1" flipV="1">
            <a:off x="7943449" y="342480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65" name="53 Conector recto">
            <a:extLst>
              <a:ext uri="{FF2B5EF4-FFF2-40B4-BE49-F238E27FC236}">
                <a16:creationId xmlns:a16="http://schemas.microsoft.com/office/drawing/2014/main" id="{21750562-27AA-188F-6EB8-8D5F90D05394}"/>
              </a:ext>
            </a:extLst>
          </p:cNvPr>
          <p:cNvCxnSpPr/>
          <p:nvPr/>
        </p:nvCxnSpPr>
        <p:spPr>
          <a:xfrm>
            <a:off x="2558048" y="540074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6" name="54 Conector recto">
            <a:extLst>
              <a:ext uri="{FF2B5EF4-FFF2-40B4-BE49-F238E27FC236}">
                <a16:creationId xmlns:a16="http://schemas.microsoft.com/office/drawing/2014/main" id="{1B275892-392D-5867-D139-2275AF603C1B}"/>
              </a:ext>
            </a:extLst>
          </p:cNvPr>
          <p:cNvCxnSpPr/>
          <p:nvPr/>
        </p:nvCxnSpPr>
        <p:spPr>
          <a:xfrm>
            <a:off x="486346" y="540074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8" name="60 Conector recto">
            <a:extLst>
              <a:ext uri="{FF2B5EF4-FFF2-40B4-BE49-F238E27FC236}">
                <a16:creationId xmlns:a16="http://schemas.microsoft.com/office/drawing/2014/main" id="{A58E4D66-6D8B-41EF-5506-9AD3837BA101}"/>
              </a:ext>
            </a:extLst>
          </p:cNvPr>
          <p:cNvCxnSpPr/>
          <p:nvPr/>
        </p:nvCxnSpPr>
        <p:spPr>
          <a:xfrm>
            <a:off x="7487270" y="540074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9" name="63 Conector recto">
            <a:extLst>
              <a:ext uri="{FF2B5EF4-FFF2-40B4-BE49-F238E27FC236}">
                <a16:creationId xmlns:a16="http://schemas.microsoft.com/office/drawing/2014/main" id="{63D37457-9C85-2543-028C-EF53C8C927F3}"/>
              </a:ext>
            </a:extLst>
          </p:cNvPr>
          <p:cNvCxnSpPr/>
          <p:nvPr/>
        </p:nvCxnSpPr>
        <p:spPr>
          <a:xfrm rot="5400000" flipH="1" flipV="1">
            <a:off x="7943449" y="608055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45" name="66 CuadroTexto">
            <a:extLst>
              <a:ext uri="{FF2B5EF4-FFF2-40B4-BE49-F238E27FC236}">
                <a16:creationId xmlns:a16="http://schemas.microsoft.com/office/drawing/2014/main" id="{B4364148-F54A-77FA-715B-79D7D00DB57C}"/>
              </a:ext>
            </a:extLst>
          </p:cNvPr>
          <p:cNvSpPr txBox="1"/>
          <p:nvPr/>
        </p:nvSpPr>
        <p:spPr>
          <a:xfrm>
            <a:off x="7609817" y="4608661"/>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2025</a:t>
            </a:r>
          </a:p>
        </p:txBody>
      </p:sp>
      <p:sp>
        <p:nvSpPr>
          <p:cNvPr id="46" name="50 CuadroTexto">
            <a:extLst>
              <a:ext uri="{FF2B5EF4-FFF2-40B4-BE49-F238E27FC236}">
                <a16:creationId xmlns:a16="http://schemas.microsoft.com/office/drawing/2014/main" id="{76EAC12C-8102-1AAD-5508-57FE4BBCD265}"/>
              </a:ext>
            </a:extLst>
          </p:cNvPr>
          <p:cNvSpPr txBox="1"/>
          <p:nvPr/>
        </p:nvSpPr>
        <p:spPr>
          <a:xfrm>
            <a:off x="8594180" y="4612203"/>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En curso</a:t>
            </a:r>
          </a:p>
        </p:txBody>
      </p:sp>
      <p:sp>
        <p:nvSpPr>
          <p:cNvPr id="48" name="59 CuadroTexto">
            <a:extLst>
              <a:ext uri="{FF2B5EF4-FFF2-40B4-BE49-F238E27FC236}">
                <a16:creationId xmlns:a16="http://schemas.microsoft.com/office/drawing/2014/main" id="{E008744E-A61E-9876-4E61-B31209F578C7}"/>
              </a:ext>
            </a:extLst>
          </p:cNvPr>
          <p:cNvSpPr txBox="1"/>
          <p:nvPr/>
        </p:nvSpPr>
        <p:spPr>
          <a:xfrm>
            <a:off x="2629486" y="4197662"/>
            <a:ext cx="4357718" cy="923330"/>
          </a:xfrm>
          <a:prstGeom prst="rect">
            <a:avLst/>
          </a:prstGeom>
          <a:noFill/>
        </p:spPr>
        <p:txBody>
          <a:bodyPr wrap="square" rtlCol="0">
            <a:spAutoFit/>
          </a:bodyPr>
          <a:lstStyle/>
          <a:p>
            <a:pPr algn="just"/>
            <a:r>
              <a:rPr lang="es-MX" sz="1350" dirty="0">
                <a:solidFill>
                  <a:schemeClr val="tx1">
                    <a:lumMod val="75000"/>
                    <a:lumOff val="25000"/>
                  </a:schemeClr>
                </a:solidFill>
                <a:latin typeface="Trebuchet MS" pitchFamily="34" charset="0"/>
              </a:rPr>
              <a:t>Asesoría en banca de inversión para emitir una opinión de razonabilidad (</a:t>
            </a:r>
            <a:r>
              <a:rPr lang="es-MX" sz="1350" dirty="0" err="1">
                <a:solidFill>
                  <a:schemeClr val="tx1">
                    <a:lumMod val="75000"/>
                    <a:lumOff val="25000"/>
                  </a:schemeClr>
                </a:solidFill>
                <a:latin typeface="Trebuchet MS" pitchFamily="34" charset="0"/>
              </a:rPr>
              <a:t>fairness</a:t>
            </a:r>
            <a:r>
              <a:rPr lang="es-MX" sz="1350" dirty="0">
                <a:solidFill>
                  <a:schemeClr val="tx1">
                    <a:lumMod val="75000"/>
                    <a:lumOff val="25000"/>
                  </a:schemeClr>
                </a:solidFill>
                <a:latin typeface="Trebuchet MS" pitchFamily="34" charset="0"/>
              </a:rPr>
              <a:t> </a:t>
            </a:r>
            <a:r>
              <a:rPr lang="es-MX" sz="1350" dirty="0" err="1">
                <a:solidFill>
                  <a:schemeClr val="tx1">
                    <a:lumMod val="75000"/>
                    <a:lumOff val="25000"/>
                  </a:schemeClr>
                </a:solidFill>
                <a:latin typeface="Trebuchet MS" pitchFamily="34" charset="0"/>
              </a:rPr>
              <a:t>opinion</a:t>
            </a:r>
            <a:r>
              <a:rPr lang="es-MX" sz="1350" dirty="0">
                <a:solidFill>
                  <a:schemeClr val="tx1">
                    <a:lumMod val="75000"/>
                    <a:lumOff val="25000"/>
                  </a:schemeClr>
                </a:solidFill>
                <a:latin typeface="Trebuchet MS" pitchFamily="34" charset="0"/>
              </a:rPr>
              <a:t>) sobre la valoración efectuada por GECELCA para la compra de un proyecto solar.</a:t>
            </a:r>
            <a:endParaRPr lang="es-ES" sz="1350" dirty="0">
              <a:solidFill>
                <a:schemeClr val="tx1">
                  <a:lumMod val="75000"/>
                  <a:lumOff val="25000"/>
                </a:schemeClr>
              </a:solidFill>
              <a:latin typeface="Trebuchet MS" pitchFamily="34" charset="0"/>
            </a:endParaRPr>
          </a:p>
        </p:txBody>
      </p:sp>
      <p:pic>
        <p:nvPicPr>
          <p:cNvPr id="41" name="Picture 330">
            <a:extLst>
              <a:ext uri="{FF2B5EF4-FFF2-40B4-BE49-F238E27FC236}">
                <a16:creationId xmlns:a16="http://schemas.microsoft.com/office/drawing/2014/main" id="{B9A950CC-A6CA-925F-CF32-B8E181290179}"/>
              </a:ext>
            </a:extLst>
          </p:cNvPr>
          <p:cNvPicPr>
            <a:picLocks noChangeAspect="1" noChangeArrowheads="1"/>
          </p:cNvPicPr>
          <p:nvPr/>
        </p:nvPicPr>
        <p:blipFill>
          <a:blip r:embed="rId3" cstate="print"/>
          <a:srcRect/>
          <a:stretch>
            <a:fillRect/>
          </a:stretch>
        </p:blipFill>
        <p:spPr bwMode="auto">
          <a:xfrm>
            <a:off x="860056" y="5833772"/>
            <a:ext cx="1028700" cy="422275"/>
          </a:xfrm>
          <a:prstGeom prst="rect">
            <a:avLst/>
          </a:prstGeom>
          <a:noFill/>
          <a:ln w="9525">
            <a:noFill/>
            <a:miter lim="800000"/>
            <a:headEnd/>
            <a:tailEnd/>
          </a:ln>
        </p:spPr>
      </p:pic>
      <p:sp>
        <p:nvSpPr>
          <p:cNvPr id="12" name="41 CuadroTexto">
            <a:extLst>
              <a:ext uri="{FF2B5EF4-FFF2-40B4-BE49-F238E27FC236}">
                <a16:creationId xmlns:a16="http://schemas.microsoft.com/office/drawing/2014/main" id="{71517B41-F7ED-2875-F769-2B07962F244C}"/>
              </a:ext>
            </a:extLst>
          </p:cNvPr>
          <p:cNvSpPr txBox="1"/>
          <p:nvPr/>
        </p:nvSpPr>
        <p:spPr>
          <a:xfrm>
            <a:off x="7557617" y="586922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2025</a:t>
            </a:r>
          </a:p>
        </p:txBody>
      </p:sp>
      <p:sp>
        <p:nvSpPr>
          <p:cNvPr id="13" name="50 CuadroTexto">
            <a:extLst>
              <a:ext uri="{FF2B5EF4-FFF2-40B4-BE49-F238E27FC236}">
                <a16:creationId xmlns:a16="http://schemas.microsoft.com/office/drawing/2014/main" id="{958A1C9F-A479-B374-84CC-9A87D62C9126}"/>
              </a:ext>
            </a:extLst>
          </p:cNvPr>
          <p:cNvSpPr txBox="1"/>
          <p:nvPr/>
        </p:nvSpPr>
        <p:spPr>
          <a:xfrm>
            <a:off x="8533341" y="5856223"/>
            <a:ext cx="1209267" cy="307777"/>
          </a:xfrm>
          <a:prstGeom prst="rect">
            <a:avLst/>
          </a:prstGeom>
          <a:noFill/>
        </p:spPr>
        <p:txBody>
          <a:bodyPr wrap="square" rtlCol="0">
            <a:spAutoFit/>
          </a:bodyPr>
          <a:lstStyle>
            <a:defPPr>
              <a:defRPr lang="es-CO"/>
            </a:defPPr>
            <a:lvl1pPr>
              <a:defRPr sz="1400" b="1">
                <a:solidFill>
                  <a:schemeClr val="tx1">
                    <a:lumMod val="75000"/>
                    <a:lumOff val="25000"/>
                  </a:schemeClr>
                </a:solidFill>
                <a:latin typeface="Trebuchet MS" pitchFamily="34" charset="0"/>
              </a:defRPr>
            </a:lvl1pPr>
          </a:lstStyle>
          <a:p>
            <a:r>
              <a:rPr lang="es-ES" dirty="0"/>
              <a:t>Finalizado</a:t>
            </a:r>
          </a:p>
        </p:txBody>
      </p:sp>
      <p:sp>
        <p:nvSpPr>
          <p:cNvPr id="16" name="59 CuadroTexto">
            <a:extLst>
              <a:ext uri="{FF2B5EF4-FFF2-40B4-BE49-F238E27FC236}">
                <a16:creationId xmlns:a16="http://schemas.microsoft.com/office/drawing/2014/main" id="{C76B2A59-278A-AA3E-2AF1-94184184698A}"/>
              </a:ext>
            </a:extLst>
          </p:cNvPr>
          <p:cNvSpPr txBox="1"/>
          <p:nvPr/>
        </p:nvSpPr>
        <p:spPr>
          <a:xfrm>
            <a:off x="2664415" y="5400749"/>
            <a:ext cx="4357718" cy="1338828"/>
          </a:xfrm>
          <a:prstGeom prst="rect">
            <a:avLst/>
          </a:prstGeom>
          <a:noFill/>
        </p:spPr>
        <p:txBody>
          <a:bodyPr wrap="square" rtlCol="0">
            <a:spAutoFit/>
          </a:bodyPr>
          <a:lstStyle/>
          <a:p>
            <a:pPr algn="just"/>
            <a:r>
              <a:rPr lang="es-MX" sz="1350" dirty="0">
                <a:solidFill>
                  <a:schemeClr val="tx1">
                    <a:lumMod val="75000"/>
                    <a:lumOff val="25000"/>
                  </a:schemeClr>
                </a:solidFill>
                <a:latin typeface="Trebuchet MS" pitchFamily="34" charset="0"/>
              </a:rPr>
              <a:t>Concepto sobre la viabilidad desde el punto de vista financiero del proyecto Río Hondo para que sirva de soporte en el Comité Comercial en el que se aprobará la suscripción del PPA con Ecopetrol y para los demás trámites sobre los cuales se requiera aprobación para llevar a cabo el cierre financiero del proyecto.</a:t>
            </a:r>
            <a:endParaRPr lang="es-ES" sz="1350" dirty="0">
              <a:solidFill>
                <a:schemeClr val="tx1">
                  <a:lumMod val="75000"/>
                  <a:lumOff val="25000"/>
                </a:schemeClr>
              </a:solidFill>
              <a:latin typeface="Trebuchet MS" pitchFamily="34" charset="0"/>
            </a:endParaRPr>
          </a:p>
        </p:txBody>
      </p:sp>
      <p:pic>
        <p:nvPicPr>
          <p:cNvPr id="2" name="Picture 121">
            <a:extLst>
              <a:ext uri="{FF2B5EF4-FFF2-40B4-BE49-F238E27FC236}">
                <a16:creationId xmlns:a16="http://schemas.microsoft.com/office/drawing/2014/main" id="{62B0B88A-7E9B-DE2B-5ABD-BB8D160E37E8}"/>
              </a:ext>
            </a:extLst>
          </p:cNvPr>
          <p:cNvPicPr>
            <a:picLocks noChangeAspect="1" noChangeArrowheads="1"/>
          </p:cNvPicPr>
          <p:nvPr/>
        </p:nvPicPr>
        <p:blipFill>
          <a:blip r:embed="rId4" cstate="print"/>
          <a:srcRect/>
          <a:stretch>
            <a:fillRect/>
          </a:stretch>
        </p:blipFill>
        <p:spPr bwMode="auto">
          <a:xfrm>
            <a:off x="724219" y="4533726"/>
            <a:ext cx="1122363" cy="434975"/>
          </a:xfrm>
          <a:prstGeom prst="rect">
            <a:avLst/>
          </a:prstGeom>
          <a:noFill/>
          <a:ln w="9525">
            <a:noFill/>
            <a:miter lim="800000"/>
            <a:headEnd/>
            <a:tailEnd/>
          </a:ln>
        </p:spPr>
      </p:pic>
    </p:spTree>
    <p:extLst>
      <p:ext uri="{BB962C8B-B14F-4D97-AF65-F5344CB8AC3E}">
        <p14:creationId xmlns:p14="http://schemas.microsoft.com/office/powerpoint/2010/main" val="15295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65236" y="2457528"/>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593958" y="410460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410460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410460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4792956"/>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44" name="43 Conector recto"/>
          <p:cNvCxnSpPr/>
          <p:nvPr/>
        </p:nvCxnSpPr>
        <p:spPr>
          <a:xfrm rot="5400000" flipH="1" flipV="1">
            <a:off x="7943449" y="342480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65" name="53 Conector recto">
            <a:extLst>
              <a:ext uri="{FF2B5EF4-FFF2-40B4-BE49-F238E27FC236}">
                <a16:creationId xmlns:a16="http://schemas.microsoft.com/office/drawing/2014/main" id="{39857382-4BAC-487C-986D-F7F26C8F274B}"/>
              </a:ext>
            </a:extLst>
          </p:cNvPr>
          <p:cNvCxnSpPr/>
          <p:nvPr/>
        </p:nvCxnSpPr>
        <p:spPr>
          <a:xfrm>
            <a:off x="2558048" y="5400749"/>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6" name="54 Conector recto">
            <a:extLst>
              <a:ext uri="{FF2B5EF4-FFF2-40B4-BE49-F238E27FC236}">
                <a16:creationId xmlns:a16="http://schemas.microsoft.com/office/drawing/2014/main" id="{AB3A9EE9-B2D5-4B40-8F47-B4E9C87C7660}"/>
              </a:ext>
            </a:extLst>
          </p:cNvPr>
          <p:cNvCxnSpPr/>
          <p:nvPr/>
        </p:nvCxnSpPr>
        <p:spPr>
          <a:xfrm>
            <a:off x="486346" y="5400749"/>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8" name="60 Conector recto">
            <a:extLst>
              <a:ext uri="{FF2B5EF4-FFF2-40B4-BE49-F238E27FC236}">
                <a16:creationId xmlns:a16="http://schemas.microsoft.com/office/drawing/2014/main" id="{48A66986-E8BA-4E71-A4F3-0FEF0490FB53}"/>
              </a:ext>
            </a:extLst>
          </p:cNvPr>
          <p:cNvCxnSpPr/>
          <p:nvPr/>
        </p:nvCxnSpPr>
        <p:spPr>
          <a:xfrm>
            <a:off x="7487270" y="5400749"/>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9" name="63 Conector recto">
            <a:extLst>
              <a:ext uri="{FF2B5EF4-FFF2-40B4-BE49-F238E27FC236}">
                <a16:creationId xmlns:a16="http://schemas.microsoft.com/office/drawing/2014/main" id="{652D1657-32B1-4FD0-8B47-2AEB9853D2D5}"/>
              </a:ext>
            </a:extLst>
          </p:cNvPr>
          <p:cNvCxnSpPr/>
          <p:nvPr/>
        </p:nvCxnSpPr>
        <p:spPr>
          <a:xfrm rot="5400000" flipH="1" flipV="1">
            <a:off x="7943449" y="608055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8" name="41 CuadroTexto">
            <a:extLst>
              <a:ext uri="{FF2B5EF4-FFF2-40B4-BE49-F238E27FC236}">
                <a16:creationId xmlns:a16="http://schemas.microsoft.com/office/drawing/2014/main" id="{12F21BAB-B560-EAFB-8557-A2FA682D2517}"/>
              </a:ext>
            </a:extLst>
          </p:cNvPr>
          <p:cNvSpPr txBox="1"/>
          <p:nvPr/>
        </p:nvSpPr>
        <p:spPr>
          <a:xfrm>
            <a:off x="7642338" y="586365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2023</a:t>
            </a:r>
          </a:p>
        </p:txBody>
      </p:sp>
      <p:sp>
        <p:nvSpPr>
          <p:cNvPr id="9" name="50 CuadroTexto">
            <a:extLst>
              <a:ext uri="{FF2B5EF4-FFF2-40B4-BE49-F238E27FC236}">
                <a16:creationId xmlns:a16="http://schemas.microsoft.com/office/drawing/2014/main" id="{178CFA52-73E4-81F2-0FD2-BCD27D66796B}"/>
              </a:ext>
            </a:extLst>
          </p:cNvPr>
          <p:cNvSpPr txBox="1"/>
          <p:nvPr/>
        </p:nvSpPr>
        <p:spPr>
          <a:xfrm>
            <a:off x="8559031" y="5895167"/>
            <a:ext cx="1209267" cy="307777"/>
          </a:xfrm>
          <a:prstGeom prst="rect">
            <a:avLst/>
          </a:prstGeom>
          <a:noFill/>
        </p:spPr>
        <p:txBody>
          <a:bodyPr wrap="square" rtlCol="0">
            <a:spAutoFit/>
          </a:bodyPr>
          <a:lstStyle>
            <a:defPPr>
              <a:defRPr lang="es-CO"/>
            </a:defPPr>
            <a:lvl1pPr>
              <a:defRPr sz="1400" b="1">
                <a:solidFill>
                  <a:schemeClr val="tx1">
                    <a:lumMod val="75000"/>
                    <a:lumOff val="25000"/>
                  </a:schemeClr>
                </a:solidFill>
                <a:latin typeface="Trebuchet MS" pitchFamily="34" charset="0"/>
              </a:defRPr>
            </a:lvl1pPr>
          </a:lstStyle>
          <a:p>
            <a:r>
              <a:rPr lang="es-ES" dirty="0"/>
              <a:t>Finalizado</a:t>
            </a:r>
          </a:p>
        </p:txBody>
      </p:sp>
      <p:pic>
        <p:nvPicPr>
          <p:cNvPr id="36" name="Imagen 35" descr="Dibujo en blanco y negro&#10;&#10;Descripción generada automáticamente con confianza media">
            <a:extLst>
              <a:ext uri="{FF2B5EF4-FFF2-40B4-BE49-F238E27FC236}">
                <a16:creationId xmlns:a16="http://schemas.microsoft.com/office/drawing/2014/main" id="{90E5ACA0-AB45-FEE5-B63B-675B5D2A1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728" y="5544765"/>
            <a:ext cx="787600" cy="787600"/>
          </a:xfrm>
          <a:prstGeom prst="rect">
            <a:avLst/>
          </a:prstGeom>
        </p:spPr>
      </p:pic>
      <p:sp>
        <p:nvSpPr>
          <p:cNvPr id="38" name="CuadroTexto 37">
            <a:extLst>
              <a:ext uri="{FF2B5EF4-FFF2-40B4-BE49-F238E27FC236}">
                <a16:creationId xmlns:a16="http://schemas.microsoft.com/office/drawing/2014/main" id="{C770BD88-85DA-2E35-C524-86058404921F}"/>
              </a:ext>
            </a:extLst>
          </p:cNvPr>
          <p:cNvSpPr txBox="1"/>
          <p:nvPr/>
        </p:nvSpPr>
        <p:spPr>
          <a:xfrm>
            <a:off x="547148" y="6336853"/>
            <a:ext cx="787600" cy="253916"/>
          </a:xfrm>
          <a:prstGeom prst="rect">
            <a:avLst/>
          </a:prstGeom>
          <a:solidFill>
            <a:schemeClr val="bg1"/>
          </a:solidFill>
        </p:spPr>
        <p:txBody>
          <a:bodyPr wrap="square" rtlCol="0">
            <a:spAutoFit/>
          </a:bodyPr>
          <a:lstStyle/>
          <a:p>
            <a:pPr algn="ctr"/>
            <a:r>
              <a:rPr lang="es-CO" sz="1050" dirty="0">
                <a:latin typeface="+mj-lt"/>
              </a:rPr>
              <a:t>PENTA</a:t>
            </a:r>
          </a:p>
        </p:txBody>
      </p:sp>
      <p:pic>
        <p:nvPicPr>
          <p:cNvPr id="40" name="Imagen 39">
            <a:extLst>
              <a:ext uri="{FF2B5EF4-FFF2-40B4-BE49-F238E27FC236}">
                <a16:creationId xmlns:a16="http://schemas.microsoft.com/office/drawing/2014/main" id="{9FF15C51-FEE4-3EDD-0FD2-964AD47A608C}"/>
              </a:ext>
            </a:extLst>
          </p:cNvPr>
          <p:cNvPicPr>
            <a:picLocks noChangeAspect="1"/>
          </p:cNvPicPr>
          <p:nvPr/>
        </p:nvPicPr>
        <p:blipFill>
          <a:blip r:embed="rId4"/>
          <a:stretch>
            <a:fillRect/>
          </a:stretch>
        </p:blipFill>
        <p:spPr>
          <a:xfrm>
            <a:off x="1441905" y="5680524"/>
            <a:ext cx="751271" cy="831585"/>
          </a:xfrm>
          <a:prstGeom prst="rect">
            <a:avLst/>
          </a:prstGeom>
        </p:spPr>
      </p:pic>
      <p:sp>
        <p:nvSpPr>
          <p:cNvPr id="42" name="59 CuadroTexto">
            <a:extLst>
              <a:ext uri="{FF2B5EF4-FFF2-40B4-BE49-F238E27FC236}">
                <a16:creationId xmlns:a16="http://schemas.microsoft.com/office/drawing/2014/main" id="{2E4CAFE7-51C1-1FD7-B2A8-98748A9B0D43}"/>
              </a:ext>
            </a:extLst>
          </p:cNvPr>
          <p:cNvSpPr txBox="1"/>
          <p:nvPr/>
        </p:nvSpPr>
        <p:spPr>
          <a:xfrm>
            <a:off x="2676322" y="5616784"/>
            <a:ext cx="4357718" cy="923330"/>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Análisis de alternativas de inversión en una plataforma para el desarrollo de proyectos Ready </a:t>
            </a:r>
            <a:r>
              <a:rPr lang="es-ES" sz="1350" dirty="0" err="1">
                <a:solidFill>
                  <a:schemeClr val="tx1">
                    <a:lumMod val="75000"/>
                    <a:lumOff val="25000"/>
                  </a:schemeClr>
                </a:solidFill>
                <a:latin typeface="Trebuchet MS" pitchFamily="34" charset="0"/>
              </a:rPr>
              <a:t>to</a:t>
            </a:r>
            <a:r>
              <a:rPr lang="es-ES" sz="1350" dirty="0">
                <a:solidFill>
                  <a:schemeClr val="tx1">
                    <a:lumMod val="75000"/>
                    <a:lumOff val="25000"/>
                  </a:schemeClr>
                </a:solidFill>
                <a:latin typeface="Trebuchet MS" pitchFamily="34" charset="0"/>
              </a:rPr>
              <a:t> Build en el sector de las renovables. (En conjunto con Penta)  Grupo </a:t>
            </a:r>
            <a:r>
              <a:rPr lang="es-ES" sz="1350" dirty="0" err="1">
                <a:solidFill>
                  <a:schemeClr val="tx1">
                    <a:lumMod val="75000"/>
                    <a:lumOff val="25000"/>
                  </a:schemeClr>
                </a:solidFill>
                <a:latin typeface="Trebuchet MS" pitchFamily="34" charset="0"/>
              </a:rPr>
              <a:t>IF</a:t>
            </a:r>
            <a:r>
              <a:rPr lang="es-ES" sz="1350" dirty="0">
                <a:solidFill>
                  <a:schemeClr val="tx1">
                    <a:lumMod val="75000"/>
                    <a:lumOff val="25000"/>
                  </a:schemeClr>
                </a:solidFill>
                <a:latin typeface="Trebuchet MS" pitchFamily="34" charset="0"/>
              </a:rPr>
              <a:t>/Grupo Fierro de España</a:t>
            </a:r>
          </a:p>
        </p:txBody>
      </p:sp>
      <p:sp>
        <p:nvSpPr>
          <p:cNvPr id="45" name="66 CuadroTexto">
            <a:extLst>
              <a:ext uri="{FF2B5EF4-FFF2-40B4-BE49-F238E27FC236}">
                <a16:creationId xmlns:a16="http://schemas.microsoft.com/office/drawing/2014/main" id="{985B9F6A-C1C9-3AEB-0E97-146518AB9FE1}"/>
              </a:ext>
            </a:extLst>
          </p:cNvPr>
          <p:cNvSpPr txBox="1"/>
          <p:nvPr/>
        </p:nvSpPr>
        <p:spPr>
          <a:xfrm>
            <a:off x="7609817" y="3279065"/>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2024</a:t>
            </a:r>
          </a:p>
        </p:txBody>
      </p:sp>
      <p:sp>
        <p:nvSpPr>
          <p:cNvPr id="46" name="50 CuadroTexto">
            <a:extLst>
              <a:ext uri="{FF2B5EF4-FFF2-40B4-BE49-F238E27FC236}">
                <a16:creationId xmlns:a16="http://schemas.microsoft.com/office/drawing/2014/main" id="{F35E3667-855C-E58A-2F30-6AB5BB22B23D}"/>
              </a:ext>
            </a:extLst>
          </p:cNvPr>
          <p:cNvSpPr txBox="1"/>
          <p:nvPr/>
        </p:nvSpPr>
        <p:spPr>
          <a:xfrm>
            <a:off x="8594180" y="3282607"/>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sp>
        <p:nvSpPr>
          <p:cNvPr id="48" name="59 CuadroTexto">
            <a:extLst>
              <a:ext uri="{FF2B5EF4-FFF2-40B4-BE49-F238E27FC236}">
                <a16:creationId xmlns:a16="http://schemas.microsoft.com/office/drawing/2014/main" id="{F0D7A1AF-6DD9-5519-A914-6B70179C68FF}"/>
              </a:ext>
            </a:extLst>
          </p:cNvPr>
          <p:cNvSpPr txBox="1"/>
          <p:nvPr/>
        </p:nvSpPr>
        <p:spPr>
          <a:xfrm>
            <a:off x="2629486" y="2693258"/>
            <a:ext cx="4357718" cy="1131079"/>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para la realización de tres modelos financieros a nivel de Prefactibilidad de tres (3) Pequeñas Centrales Hidroeléctricas (</a:t>
            </a:r>
            <a:r>
              <a:rPr lang="es-CO" sz="1350" dirty="0" err="1">
                <a:solidFill>
                  <a:schemeClr val="tx1">
                    <a:lumMod val="75000"/>
                    <a:lumOff val="25000"/>
                  </a:schemeClr>
                </a:solidFill>
                <a:latin typeface="Trebuchet MS" pitchFamily="34" charset="0"/>
              </a:rPr>
              <a:t>PCH’s</a:t>
            </a:r>
            <a:r>
              <a:rPr lang="es-CO" sz="1350" dirty="0">
                <a:solidFill>
                  <a:schemeClr val="tx1">
                    <a:lumMod val="75000"/>
                    <a:lumOff val="25000"/>
                  </a:schemeClr>
                </a:solidFill>
                <a:latin typeface="Trebuchet MS" pitchFamily="34" charset="0"/>
              </a:rPr>
              <a:t>) en el departamento de Caldas, incluyendo el análisis de los beneficios de ley 1715 que les apliquen.</a:t>
            </a:r>
            <a:endParaRPr lang="es-ES" sz="1350" dirty="0">
              <a:solidFill>
                <a:schemeClr val="tx1">
                  <a:lumMod val="75000"/>
                  <a:lumOff val="25000"/>
                </a:schemeClr>
              </a:solidFill>
              <a:latin typeface="Trebuchet MS" pitchFamily="34" charset="0"/>
            </a:endParaRPr>
          </a:p>
        </p:txBody>
      </p:sp>
      <p:pic>
        <p:nvPicPr>
          <p:cNvPr id="41" name="Picture 330">
            <a:extLst>
              <a:ext uri="{FF2B5EF4-FFF2-40B4-BE49-F238E27FC236}">
                <a16:creationId xmlns:a16="http://schemas.microsoft.com/office/drawing/2014/main" id="{687D71B5-2883-4839-8F44-3565ABBA3B0D}"/>
              </a:ext>
            </a:extLst>
          </p:cNvPr>
          <p:cNvPicPr>
            <a:picLocks noChangeAspect="1" noChangeArrowheads="1"/>
          </p:cNvPicPr>
          <p:nvPr/>
        </p:nvPicPr>
        <p:blipFill>
          <a:blip r:embed="rId5" cstate="print"/>
          <a:srcRect/>
          <a:stretch>
            <a:fillRect/>
          </a:stretch>
        </p:blipFill>
        <p:spPr bwMode="auto">
          <a:xfrm>
            <a:off x="860056" y="4571240"/>
            <a:ext cx="1028700" cy="422275"/>
          </a:xfrm>
          <a:prstGeom prst="rect">
            <a:avLst/>
          </a:prstGeom>
          <a:noFill/>
          <a:ln w="9525">
            <a:noFill/>
            <a:miter lim="800000"/>
            <a:headEnd/>
            <a:tailEnd/>
          </a:ln>
        </p:spPr>
      </p:pic>
      <p:sp>
        <p:nvSpPr>
          <p:cNvPr id="12" name="41 CuadroTexto">
            <a:extLst>
              <a:ext uri="{FF2B5EF4-FFF2-40B4-BE49-F238E27FC236}">
                <a16:creationId xmlns:a16="http://schemas.microsoft.com/office/drawing/2014/main" id="{12F21BAB-B560-EAFB-8557-A2FA682D2517}"/>
              </a:ext>
            </a:extLst>
          </p:cNvPr>
          <p:cNvSpPr txBox="1"/>
          <p:nvPr/>
        </p:nvSpPr>
        <p:spPr>
          <a:xfrm>
            <a:off x="7557617" y="4606693"/>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2024</a:t>
            </a:r>
          </a:p>
        </p:txBody>
      </p:sp>
      <p:sp>
        <p:nvSpPr>
          <p:cNvPr id="13" name="50 CuadroTexto">
            <a:extLst>
              <a:ext uri="{FF2B5EF4-FFF2-40B4-BE49-F238E27FC236}">
                <a16:creationId xmlns:a16="http://schemas.microsoft.com/office/drawing/2014/main" id="{178CFA52-73E4-81F2-0FD2-BCD27D66796B}"/>
              </a:ext>
            </a:extLst>
          </p:cNvPr>
          <p:cNvSpPr txBox="1"/>
          <p:nvPr/>
        </p:nvSpPr>
        <p:spPr>
          <a:xfrm>
            <a:off x="8533341" y="4593691"/>
            <a:ext cx="1209267" cy="523220"/>
          </a:xfrm>
          <a:prstGeom prst="rect">
            <a:avLst/>
          </a:prstGeom>
          <a:noFill/>
        </p:spPr>
        <p:txBody>
          <a:bodyPr wrap="square" rtlCol="0">
            <a:spAutoFit/>
          </a:bodyPr>
          <a:lstStyle>
            <a:defPPr>
              <a:defRPr lang="es-CO"/>
            </a:defPPr>
            <a:lvl1pPr>
              <a:defRPr sz="1400" b="1">
                <a:solidFill>
                  <a:schemeClr val="tx1">
                    <a:lumMod val="75000"/>
                    <a:lumOff val="25000"/>
                  </a:schemeClr>
                </a:solidFill>
                <a:latin typeface="Trebuchet MS" pitchFamily="34" charset="0"/>
              </a:defRPr>
            </a:lvl1pPr>
          </a:lstStyle>
          <a:p>
            <a:r>
              <a:rPr lang="es-ES" dirty="0"/>
              <a:t>Finalizado con éxito</a:t>
            </a:r>
          </a:p>
        </p:txBody>
      </p:sp>
      <p:sp>
        <p:nvSpPr>
          <p:cNvPr id="16" name="59 CuadroTexto">
            <a:extLst>
              <a:ext uri="{FF2B5EF4-FFF2-40B4-BE49-F238E27FC236}">
                <a16:creationId xmlns:a16="http://schemas.microsoft.com/office/drawing/2014/main" id="{A920EC80-BD36-126E-8E1C-C8C8DB254442}"/>
              </a:ext>
            </a:extLst>
          </p:cNvPr>
          <p:cNvSpPr txBox="1"/>
          <p:nvPr/>
        </p:nvSpPr>
        <p:spPr>
          <a:xfrm>
            <a:off x="2650565" y="4392637"/>
            <a:ext cx="4357718" cy="923330"/>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Asesoría para la consecución del equity y la financiación del proyecto </a:t>
            </a:r>
            <a:r>
              <a:rPr lang="es-ES" sz="1350" dirty="0" err="1">
                <a:solidFill>
                  <a:schemeClr val="tx1">
                    <a:lumMod val="75000"/>
                    <a:lumOff val="25000"/>
                  </a:schemeClr>
                </a:solidFill>
                <a:latin typeface="Trebuchet MS" pitchFamily="34" charset="0"/>
              </a:rPr>
              <a:t>Riohondo</a:t>
            </a:r>
            <a:r>
              <a:rPr lang="es-ES" sz="1350" dirty="0">
                <a:solidFill>
                  <a:schemeClr val="tx1">
                    <a:lumMod val="75000"/>
                    <a:lumOff val="25000"/>
                  </a:schemeClr>
                </a:solidFill>
                <a:latin typeface="Trebuchet MS" pitchFamily="34" charset="0"/>
              </a:rPr>
              <a:t> en el balance de Gensa como parte del proceso de aporte a la transición energética del país.</a:t>
            </a:r>
          </a:p>
        </p:txBody>
      </p:sp>
      <p:pic>
        <p:nvPicPr>
          <p:cNvPr id="18" name="Imagen 17">
            <a:extLst>
              <a:ext uri="{FF2B5EF4-FFF2-40B4-BE49-F238E27FC236}">
                <a16:creationId xmlns:a16="http://schemas.microsoft.com/office/drawing/2014/main" id="{12ACB298-A93F-D6F0-6EFF-027D9C984148}"/>
              </a:ext>
            </a:extLst>
          </p:cNvPr>
          <p:cNvPicPr>
            <a:picLocks noChangeAspect="1"/>
          </p:cNvPicPr>
          <p:nvPr/>
        </p:nvPicPr>
        <p:blipFill>
          <a:blip r:embed="rId6"/>
          <a:stretch>
            <a:fillRect/>
          </a:stretch>
        </p:blipFill>
        <p:spPr>
          <a:xfrm>
            <a:off x="620886" y="2764812"/>
            <a:ext cx="1520575" cy="1136176"/>
          </a:xfrm>
          <a:prstGeom prst="rect">
            <a:avLst/>
          </a:prstGeom>
        </p:spPr>
      </p:pic>
    </p:spTree>
    <p:extLst>
      <p:ext uri="{BB962C8B-B14F-4D97-AF65-F5344CB8AC3E}">
        <p14:creationId xmlns:p14="http://schemas.microsoft.com/office/powerpoint/2010/main" val="22302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roceso"/>
          <p:cNvSpPr/>
          <p:nvPr/>
        </p:nvSpPr>
        <p:spPr>
          <a:xfrm>
            <a:off x="7380304" y="2459821"/>
            <a:ext cx="228601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6" name="25 Proceso"/>
          <p:cNvSpPr/>
          <p:nvPr/>
        </p:nvSpPr>
        <p:spPr>
          <a:xfrm>
            <a:off x="2465236" y="2457528"/>
            <a:ext cx="478634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5" name="4 CuadroTexto"/>
          <p:cNvSpPr txBox="1"/>
          <p:nvPr/>
        </p:nvSpPr>
        <p:spPr>
          <a:xfrm>
            <a:off x="918394" y="360189"/>
            <a:ext cx="4893694" cy="523220"/>
          </a:xfrm>
          <a:prstGeom prst="rect">
            <a:avLst/>
          </a:prstGeom>
          <a:noFill/>
        </p:spPr>
        <p:txBody>
          <a:bodyPr wrap="square" rtlCol="0">
            <a:spAutoFit/>
          </a:bodyPr>
          <a:lstStyle/>
          <a:p>
            <a:r>
              <a:rPr lang="es-CO" sz="2800" b="1" dirty="0">
                <a:solidFill>
                  <a:schemeClr val="bg1"/>
                </a:solidFill>
                <a:latin typeface="Trebuchet MS" pitchFamily="34" charset="0"/>
              </a:rPr>
              <a:t>Asesorías y Transacciones</a:t>
            </a:r>
          </a:p>
        </p:txBody>
      </p:sp>
      <p:sp>
        <p:nvSpPr>
          <p:cNvPr id="14" name="13 Proceso"/>
          <p:cNvSpPr/>
          <p:nvPr/>
        </p:nvSpPr>
        <p:spPr>
          <a:xfrm>
            <a:off x="379380" y="2459821"/>
            <a:ext cx="1928826" cy="4214842"/>
          </a:xfrm>
          <a:prstGeom prst="flowChartProcess">
            <a:avLst/>
          </a:prstGeom>
          <a:gradFill>
            <a:gsLst>
              <a:gs pos="0">
                <a:schemeClr val="bg1">
                  <a:lumMod val="85000"/>
                </a:schemeClr>
              </a:gs>
              <a:gs pos="35000">
                <a:schemeClr val="dk1">
                  <a:tint val="37000"/>
                  <a:satMod val="300000"/>
                </a:schemeClr>
              </a:gs>
              <a:gs pos="100000">
                <a:schemeClr val="dk1">
                  <a:tint val="15000"/>
                  <a:satMod val="350000"/>
                </a:schemeClr>
              </a:gs>
            </a:gsLst>
          </a:gradFill>
          <a:ln>
            <a:noFill/>
          </a:ln>
          <a:effectLst>
            <a:outerShdw blurRad="127000" algn="ctr" rotWithShape="0">
              <a:prstClr val="black">
                <a:alpha val="5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6" name="5 Rectángulo redondeado"/>
          <p:cNvSpPr/>
          <p:nvPr/>
        </p:nvSpPr>
        <p:spPr>
          <a:xfrm>
            <a:off x="165066" y="2031193"/>
            <a:ext cx="9715568" cy="428628"/>
          </a:xfrm>
          <a:prstGeom prst="roundRect">
            <a:avLst>
              <a:gd name="adj" fmla="val 8703"/>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14300" h="19050"/>
          </a:sp3d>
        </p:spPr>
        <p:style>
          <a:lnRef idx="2">
            <a:schemeClr val="accent1"/>
          </a:lnRef>
          <a:fillRef idx="1001">
            <a:schemeClr val="dk2"/>
          </a:fillRef>
          <a:effectRef idx="0">
            <a:schemeClr val="accent1"/>
          </a:effectRef>
          <a:fontRef idx="minor">
            <a:schemeClr val="dk1"/>
          </a:fontRef>
        </p:style>
        <p:txBody>
          <a:bodyPr rtlCol="0" anchor="ctr"/>
          <a:lstStyle/>
          <a:p>
            <a:pPr algn="ctr"/>
            <a:endParaRPr lang="es-ES" dirty="0"/>
          </a:p>
        </p:txBody>
      </p:sp>
      <p:sp>
        <p:nvSpPr>
          <p:cNvPr id="15" name="14 Redondear rectángulo de esquina del mismo lado"/>
          <p:cNvSpPr/>
          <p:nvPr/>
        </p:nvSpPr>
        <p:spPr>
          <a:xfrm>
            <a:off x="379380" y="1959755"/>
            <a:ext cx="192882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23" name="22 Redondear rectángulo de esquina del mismo lado"/>
          <p:cNvSpPr/>
          <p:nvPr/>
        </p:nvSpPr>
        <p:spPr>
          <a:xfrm>
            <a:off x="2451082" y="1959755"/>
            <a:ext cx="478634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18 CuadroTexto"/>
          <p:cNvSpPr txBox="1"/>
          <p:nvPr/>
        </p:nvSpPr>
        <p:spPr>
          <a:xfrm>
            <a:off x="2951148" y="2049829"/>
            <a:ext cx="3714776"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DESCRIPCIÓN GENERAL DEL TRABAJO</a:t>
            </a:r>
          </a:p>
        </p:txBody>
      </p:sp>
      <p:sp>
        <p:nvSpPr>
          <p:cNvPr id="24" name="23 Redondear rectángulo de esquina del mismo lado"/>
          <p:cNvSpPr/>
          <p:nvPr/>
        </p:nvSpPr>
        <p:spPr>
          <a:xfrm>
            <a:off x="7380304" y="1959755"/>
            <a:ext cx="2286016" cy="500066"/>
          </a:xfrm>
          <a:prstGeom prst="round2SameRect">
            <a:avLst/>
          </a:prstGeom>
          <a:solidFill>
            <a:srgbClr val="648E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39700" h="190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31" name="30 CuadroTexto"/>
          <p:cNvSpPr txBox="1"/>
          <p:nvPr/>
        </p:nvSpPr>
        <p:spPr>
          <a:xfrm>
            <a:off x="8166122" y="1937730"/>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FECHA</a:t>
            </a:r>
          </a:p>
        </p:txBody>
      </p:sp>
      <p:sp>
        <p:nvSpPr>
          <p:cNvPr id="32" name="31 CuadroTexto"/>
          <p:cNvSpPr txBox="1"/>
          <p:nvPr/>
        </p:nvSpPr>
        <p:spPr>
          <a:xfrm>
            <a:off x="808008" y="2049829"/>
            <a:ext cx="1071570" cy="338554"/>
          </a:xfrm>
          <a:prstGeom prst="rect">
            <a:avLst/>
          </a:prstGeom>
          <a:noFill/>
          <a:effectLst>
            <a:outerShdw blurRad="50800" dist="12700" dir="5400000" algn="t" rotWithShape="0">
              <a:srgbClr val="32471D"/>
            </a:outerShdw>
          </a:effectLst>
        </p:spPr>
        <p:txBody>
          <a:bodyPr wrap="square" rtlCol="0">
            <a:spAutoFit/>
          </a:bodyPr>
          <a:lstStyle/>
          <a:p>
            <a:r>
              <a:rPr lang="es-CO" sz="1600" b="1" dirty="0">
                <a:solidFill>
                  <a:schemeClr val="accent3">
                    <a:lumMod val="20000"/>
                    <a:lumOff val="80000"/>
                  </a:schemeClr>
                </a:solidFill>
                <a:latin typeface="Trebuchet MS" pitchFamily="34" charset="0"/>
              </a:rPr>
              <a:t>EMPRESA</a:t>
            </a:r>
          </a:p>
        </p:txBody>
      </p:sp>
      <p:sp>
        <p:nvSpPr>
          <p:cNvPr id="33" name="32 CuadroTexto"/>
          <p:cNvSpPr txBox="1"/>
          <p:nvPr/>
        </p:nvSpPr>
        <p:spPr>
          <a:xfrm>
            <a:off x="8666188"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Estado</a:t>
            </a:r>
          </a:p>
        </p:txBody>
      </p:sp>
      <p:sp>
        <p:nvSpPr>
          <p:cNvPr id="34" name="33 CuadroTexto"/>
          <p:cNvSpPr txBox="1"/>
          <p:nvPr/>
        </p:nvSpPr>
        <p:spPr>
          <a:xfrm>
            <a:off x="7666056" y="2174069"/>
            <a:ext cx="857256" cy="307777"/>
          </a:xfrm>
          <a:prstGeom prst="rect">
            <a:avLst/>
          </a:prstGeom>
          <a:noFill/>
          <a:effectLst>
            <a:outerShdw blurRad="50800" dist="12700" dir="5400000" algn="t" rotWithShape="0">
              <a:srgbClr val="32471D"/>
            </a:outerShdw>
          </a:effectLst>
        </p:spPr>
        <p:txBody>
          <a:bodyPr wrap="square" rtlCol="0">
            <a:spAutoFit/>
          </a:bodyPr>
          <a:lstStyle/>
          <a:p>
            <a:r>
              <a:rPr lang="es-CO" sz="1400" b="1" dirty="0">
                <a:solidFill>
                  <a:schemeClr val="accent3">
                    <a:lumMod val="20000"/>
                    <a:lumOff val="80000"/>
                  </a:schemeClr>
                </a:solidFill>
                <a:latin typeface="Trebuchet MS" pitchFamily="34" charset="0"/>
              </a:rPr>
              <a:t>Inicio</a:t>
            </a:r>
          </a:p>
        </p:txBody>
      </p:sp>
      <p:cxnSp>
        <p:nvCxnSpPr>
          <p:cNvPr id="37" name="36 Conector recto"/>
          <p:cNvCxnSpPr/>
          <p:nvPr/>
        </p:nvCxnSpPr>
        <p:spPr>
          <a:xfrm>
            <a:off x="7451742" y="2174069"/>
            <a:ext cx="2143140" cy="0"/>
          </a:xfrm>
          <a:prstGeom prst="line">
            <a:avLst/>
          </a:prstGeom>
          <a:ln w="9525" cap="rnd" cmpd="sng">
            <a:solidFill>
              <a:srgbClr val="7ABC32"/>
            </a:solidFill>
          </a:ln>
          <a:effectLst>
            <a:outerShdw dist="12700" dir="5400000" algn="t" rotWithShape="0">
              <a:srgbClr val="32471D"/>
            </a:outerShdw>
          </a:effectLst>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2593958" y="4104605"/>
            <a:ext cx="442915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522256" y="4104605"/>
            <a:ext cx="1571636"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7523180" y="4104605"/>
            <a:ext cx="2071702" cy="0"/>
          </a:xfrm>
          <a:prstGeom prst="line">
            <a:avLst/>
          </a:prstGeom>
          <a:ln cap="rnd" cmpd="sng">
            <a:solidFill>
              <a:schemeClr val="bg1"/>
            </a:solidFill>
          </a:ln>
          <a:effectLst>
            <a:outerShdw dist="12700" dir="5400000" algn="t" rotWithShape="0">
              <a:schemeClr val="tx1">
                <a:lumMod val="65000"/>
                <a:lumOff val="35000"/>
              </a:schemeClr>
            </a:outerShdw>
          </a:effectLst>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flipH="1" flipV="1">
            <a:off x="7943449" y="4792956"/>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2308206" y="1388251"/>
            <a:ext cx="5072098" cy="446276"/>
          </a:xfrm>
          <a:prstGeom prst="rect">
            <a:avLst/>
          </a:prstGeom>
          <a:noFill/>
          <a:effectLst>
            <a:outerShdw blurRad="50800" dist="25400" dir="5400000" algn="t" rotWithShape="0">
              <a:srgbClr val="0E1952">
                <a:alpha val="40000"/>
              </a:srgbClr>
            </a:outerShdw>
          </a:effectLst>
        </p:spPr>
        <p:txBody>
          <a:bodyPr wrap="square" rtlCol="0">
            <a:spAutoFit/>
          </a:bodyPr>
          <a:lstStyle/>
          <a:p>
            <a:r>
              <a:rPr lang="es-CO" sz="2300" b="1" dirty="0">
                <a:solidFill>
                  <a:schemeClr val="tx2">
                    <a:lumMod val="75000"/>
                  </a:schemeClr>
                </a:solidFill>
                <a:latin typeface="Trebuchet MS" pitchFamily="34" charset="0"/>
              </a:rPr>
              <a:t>EXPERIENCIA GENERAL DE LA FIRMA</a:t>
            </a:r>
          </a:p>
        </p:txBody>
      </p:sp>
      <p:pic>
        <p:nvPicPr>
          <p:cNvPr id="30" name="29 Imagen" descr="EXPE.png"/>
          <p:cNvPicPr>
            <a:picLocks noChangeAspect="1"/>
          </p:cNvPicPr>
          <p:nvPr/>
        </p:nvPicPr>
        <p:blipFill>
          <a:blip r:embed="rId2" cstate="print"/>
          <a:stretch>
            <a:fillRect/>
          </a:stretch>
        </p:blipFill>
        <p:spPr>
          <a:xfrm>
            <a:off x="342330" y="360189"/>
            <a:ext cx="537868" cy="514173"/>
          </a:xfrm>
          <a:prstGeom prst="rect">
            <a:avLst/>
          </a:prstGeom>
        </p:spPr>
      </p:pic>
      <p:cxnSp>
        <p:nvCxnSpPr>
          <p:cNvPr id="44" name="43 Conector recto"/>
          <p:cNvCxnSpPr/>
          <p:nvPr/>
        </p:nvCxnSpPr>
        <p:spPr>
          <a:xfrm rot="5400000" flipH="1" flipV="1">
            <a:off x="7943449" y="3424804"/>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cxnSp>
        <p:nvCxnSpPr>
          <p:cNvPr id="69" name="63 Conector recto">
            <a:extLst>
              <a:ext uri="{FF2B5EF4-FFF2-40B4-BE49-F238E27FC236}">
                <a16:creationId xmlns:a16="http://schemas.microsoft.com/office/drawing/2014/main" id="{652D1657-32B1-4FD0-8B47-2AEB9853D2D5}"/>
              </a:ext>
            </a:extLst>
          </p:cNvPr>
          <p:cNvCxnSpPr/>
          <p:nvPr/>
        </p:nvCxnSpPr>
        <p:spPr>
          <a:xfrm rot="5400000" flipH="1" flipV="1">
            <a:off x="7943449" y="6080550"/>
            <a:ext cx="1071570" cy="0"/>
          </a:xfrm>
          <a:prstGeom prst="line">
            <a:avLst/>
          </a:prstGeom>
          <a:ln w="9525" cap="rnd" cmpd="sng">
            <a:solidFill>
              <a:schemeClr val="bg1">
                <a:lumMod val="95000"/>
              </a:schemeClr>
            </a:solidFill>
          </a:ln>
          <a:effectLst>
            <a:outerShdw dist="12700" algn="t"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2" name="66 CuadroTexto">
            <a:extLst>
              <a:ext uri="{FF2B5EF4-FFF2-40B4-BE49-F238E27FC236}">
                <a16:creationId xmlns:a16="http://schemas.microsoft.com/office/drawing/2014/main" id="{587AE19D-0676-5A11-5A8B-8B89DFCCC1BF}"/>
              </a:ext>
            </a:extLst>
          </p:cNvPr>
          <p:cNvSpPr txBox="1"/>
          <p:nvPr/>
        </p:nvSpPr>
        <p:spPr>
          <a:xfrm>
            <a:off x="7594618" y="4564949"/>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2022</a:t>
            </a:r>
          </a:p>
        </p:txBody>
      </p:sp>
      <p:sp>
        <p:nvSpPr>
          <p:cNvPr id="3" name="50 CuadroTexto">
            <a:extLst>
              <a:ext uri="{FF2B5EF4-FFF2-40B4-BE49-F238E27FC236}">
                <a16:creationId xmlns:a16="http://schemas.microsoft.com/office/drawing/2014/main" id="{E84D6AC0-9037-7885-9436-2D6FA057A023}"/>
              </a:ext>
            </a:extLst>
          </p:cNvPr>
          <p:cNvSpPr txBox="1"/>
          <p:nvPr/>
        </p:nvSpPr>
        <p:spPr>
          <a:xfrm>
            <a:off x="8578981" y="4568491"/>
            <a:ext cx="1109190" cy="307777"/>
          </a:xfrm>
          <a:prstGeom prst="rect">
            <a:avLst/>
          </a:prstGeom>
          <a:noFill/>
        </p:spPr>
        <p:txBody>
          <a:bodyPr wrap="square" rtlCol="0">
            <a:spAutoFit/>
          </a:bodyPr>
          <a:lstStyle/>
          <a:p>
            <a:r>
              <a:rPr lang="es-ES" sz="1400" b="1" dirty="0">
                <a:solidFill>
                  <a:schemeClr val="tx1">
                    <a:lumMod val="75000"/>
                    <a:lumOff val="25000"/>
                  </a:schemeClr>
                </a:solidFill>
                <a:latin typeface="Trebuchet MS" pitchFamily="34" charset="0"/>
              </a:rPr>
              <a:t>Finalizado</a:t>
            </a:r>
          </a:p>
        </p:txBody>
      </p:sp>
      <p:pic>
        <p:nvPicPr>
          <p:cNvPr id="12" name="Imagen 11">
            <a:extLst>
              <a:ext uri="{FF2B5EF4-FFF2-40B4-BE49-F238E27FC236}">
                <a16:creationId xmlns:a16="http://schemas.microsoft.com/office/drawing/2014/main" id="{B183A82E-6CA0-5037-6625-EBF2D03077F5}"/>
              </a:ext>
            </a:extLst>
          </p:cNvPr>
          <p:cNvPicPr>
            <a:picLocks noChangeAspect="1"/>
          </p:cNvPicPr>
          <p:nvPr/>
        </p:nvPicPr>
        <p:blipFill>
          <a:blip r:embed="rId3"/>
          <a:stretch>
            <a:fillRect/>
          </a:stretch>
        </p:blipFill>
        <p:spPr>
          <a:xfrm>
            <a:off x="1022923" y="4655523"/>
            <a:ext cx="1087084" cy="305484"/>
          </a:xfrm>
          <a:prstGeom prst="rect">
            <a:avLst/>
          </a:prstGeom>
        </p:spPr>
      </p:pic>
      <p:sp>
        <p:nvSpPr>
          <p:cNvPr id="17" name="59 CuadroTexto">
            <a:extLst>
              <a:ext uri="{FF2B5EF4-FFF2-40B4-BE49-F238E27FC236}">
                <a16:creationId xmlns:a16="http://schemas.microsoft.com/office/drawing/2014/main" id="{C5B7906F-C3BC-2147-4DE1-5C0B8FDC39E8}"/>
              </a:ext>
            </a:extLst>
          </p:cNvPr>
          <p:cNvSpPr txBox="1"/>
          <p:nvPr/>
        </p:nvSpPr>
        <p:spPr>
          <a:xfrm>
            <a:off x="2650565" y="4479280"/>
            <a:ext cx="4357718" cy="715581"/>
          </a:xfrm>
          <a:prstGeom prst="rect">
            <a:avLst/>
          </a:prstGeom>
          <a:noFill/>
        </p:spPr>
        <p:txBody>
          <a:bodyPr wrap="square" rtlCol="0">
            <a:spAutoFit/>
          </a:bodyPr>
          <a:lstStyle/>
          <a:p>
            <a:pPr algn="just"/>
            <a:r>
              <a:rPr lang="es-ES" sz="1350" dirty="0">
                <a:solidFill>
                  <a:schemeClr val="tx1">
                    <a:lumMod val="75000"/>
                    <a:lumOff val="25000"/>
                  </a:schemeClr>
                </a:solidFill>
                <a:latin typeface="Trebuchet MS" pitchFamily="34" charset="0"/>
              </a:rPr>
              <a:t>Asesoría para la estructuración de un proceso BOMT para uno de sus procesos industriales secundarios. En conjunto con Penta Asesorías.</a:t>
            </a:r>
          </a:p>
        </p:txBody>
      </p:sp>
      <p:pic>
        <p:nvPicPr>
          <p:cNvPr id="35" name="Imagen 34" descr="Dibujo en blanco y negro&#10;&#10;Descripción generada automáticamente con confianza media">
            <a:extLst>
              <a:ext uri="{FF2B5EF4-FFF2-40B4-BE49-F238E27FC236}">
                <a16:creationId xmlns:a16="http://schemas.microsoft.com/office/drawing/2014/main" id="{6392035F-2A93-F911-A22D-920A7B3BA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4" y="4608661"/>
            <a:ext cx="411278" cy="411278"/>
          </a:xfrm>
          <a:prstGeom prst="rect">
            <a:avLst/>
          </a:prstGeom>
        </p:spPr>
      </p:pic>
      <p:pic>
        <p:nvPicPr>
          <p:cNvPr id="4" name="Picture 330">
            <a:extLst>
              <a:ext uri="{FF2B5EF4-FFF2-40B4-BE49-F238E27FC236}">
                <a16:creationId xmlns:a16="http://schemas.microsoft.com/office/drawing/2014/main" id="{99DAEEE0-1405-6770-837D-68772E1142E4}"/>
              </a:ext>
            </a:extLst>
          </p:cNvPr>
          <p:cNvPicPr>
            <a:picLocks noChangeAspect="1" noChangeArrowheads="1"/>
          </p:cNvPicPr>
          <p:nvPr/>
        </p:nvPicPr>
        <p:blipFill>
          <a:blip r:embed="rId5" cstate="print"/>
          <a:srcRect/>
          <a:stretch>
            <a:fillRect/>
          </a:stretch>
        </p:blipFill>
        <p:spPr bwMode="auto">
          <a:xfrm>
            <a:off x="848705" y="3152045"/>
            <a:ext cx="1028700" cy="422275"/>
          </a:xfrm>
          <a:prstGeom prst="rect">
            <a:avLst/>
          </a:prstGeom>
          <a:noFill/>
          <a:ln w="9525">
            <a:noFill/>
            <a:miter lim="800000"/>
            <a:headEnd/>
            <a:tailEnd/>
          </a:ln>
        </p:spPr>
      </p:pic>
      <p:sp>
        <p:nvSpPr>
          <p:cNvPr id="7" name="59 CuadroTexto">
            <a:extLst>
              <a:ext uri="{FF2B5EF4-FFF2-40B4-BE49-F238E27FC236}">
                <a16:creationId xmlns:a16="http://schemas.microsoft.com/office/drawing/2014/main" id="{63567CD2-CA2F-2379-A166-ADE044E44160}"/>
              </a:ext>
            </a:extLst>
          </p:cNvPr>
          <p:cNvSpPr txBox="1"/>
          <p:nvPr/>
        </p:nvSpPr>
        <p:spPr>
          <a:xfrm>
            <a:off x="2681356" y="2693769"/>
            <a:ext cx="4357718" cy="1338828"/>
          </a:xfrm>
          <a:prstGeom prst="rect">
            <a:avLst/>
          </a:prstGeom>
          <a:noFill/>
        </p:spPr>
        <p:txBody>
          <a:bodyPr wrap="square" rtlCol="0">
            <a:spAutoFit/>
          </a:bodyPr>
          <a:lstStyle/>
          <a:p>
            <a:pPr algn="just"/>
            <a:r>
              <a:rPr lang="es-CO" sz="1350" dirty="0">
                <a:solidFill>
                  <a:schemeClr val="tx1">
                    <a:lumMod val="75000"/>
                    <a:lumOff val="25000"/>
                  </a:schemeClr>
                </a:solidFill>
                <a:latin typeface="Trebuchet MS" pitchFamily="34" charset="0"/>
              </a:rPr>
              <a:t>Asesoría para la evaluación financiera de Termopaipa Unidades 1, 11 y 111 para mantener la confiablidad y a la vez, tener</a:t>
            </a:r>
            <a:r>
              <a:rPr lang="es-ES" sz="1350" dirty="0">
                <a:solidFill>
                  <a:schemeClr val="tx1">
                    <a:lumMod val="75000"/>
                    <a:lumOff val="25000"/>
                  </a:schemeClr>
                </a:solidFill>
                <a:latin typeface="Trebuchet MS" pitchFamily="34" charset="0"/>
              </a:rPr>
              <a:t> en cuenta la política de descarbonización gradual que se requiera dentro de la transición energética que se encuentra ejecutando el gobierno nacional.</a:t>
            </a:r>
          </a:p>
        </p:txBody>
      </p:sp>
      <p:sp>
        <p:nvSpPr>
          <p:cNvPr id="11" name="66 CuadroTexto">
            <a:extLst>
              <a:ext uri="{FF2B5EF4-FFF2-40B4-BE49-F238E27FC236}">
                <a16:creationId xmlns:a16="http://schemas.microsoft.com/office/drawing/2014/main" id="{0E0CFBD9-F3C0-F073-EF76-40504172692A}"/>
              </a:ext>
            </a:extLst>
          </p:cNvPr>
          <p:cNvSpPr txBox="1"/>
          <p:nvPr/>
        </p:nvSpPr>
        <p:spPr>
          <a:xfrm>
            <a:off x="7590824" y="3122398"/>
            <a:ext cx="857256" cy="369332"/>
          </a:xfrm>
          <a:prstGeom prst="rect">
            <a:avLst/>
          </a:prstGeom>
          <a:noFill/>
        </p:spPr>
        <p:txBody>
          <a:bodyPr wrap="square" rtlCol="0">
            <a:spAutoFit/>
          </a:bodyPr>
          <a:lstStyle/>
          <a:p>
            <a:r>
              <a:rPr lang="es-ES" sz="1800" b="1" dirty="0">
                <a:solidFill>
                  <a:schemeClr val="tx1">
                    <a:lumMod val="75000"/>
                    <a:lumOff val="25000"/>
                  </a:schemeClr>
                </a:solidFill>
                <a:latin typeface="Trebuchet MS" pitchFamily="34" charset="0"/>
              </a:rPr>
              <a:t>2023</a:t>
            </a:r>
          </a:p>
        </p:txBody>
      </p:sp>
      <p:sp>
        <p:nvSpPr>
          <p:cNvPr id="13" name="50 CuadroTexto">
            <a:extLst>
              <a:ext uri="{FF2B5EF4-FFF2-40B4-BE49-F238E27FC236}">
                <a16:creationId xmlns:a16="http://schemas.microsoft.com/office/drawing/2014/main" id="{39A9E5F4-295C-A79D-C5F8-DDC9EBA44EF0}"/>
              </a:ext>
            </a:extLst>
          </p:cNvPr>
          <p:cNvSpPr txBox="1"/>
          <p:nvPr/>
        </p:nvSpPr>
        <p:spPr>
          <a:xfrm>
            <a:off x="8537807" y="3155552"/>
            <a:ext cx="1209267" cy="307777"/>
          </a:xfrm>
          <a:prstGeom prst="rect">
            <a:avLst/>
          </a:prstGeom>
          <a:noFill/>
        </p:spPr>
        <p:txBody>
          <a:bodyPr wrap="square" rtlCol="0">
            <a:spAutoFit/>
          </a:bodyPr>
          <a:lstStyle>
            <a:defPPr>
              <a:defRPr lang="es-CO"/>
            </a:defPPr>
            <a:lvl1pPr>
              <a:defRPr sz="1400" b="1">
                <a:solidFill>
                  <a:schemeClr val="tx1">
                    <a:lumMod val="75000"/>
                    <a:lumOff val="25000"/>
                  </a:schemeClr>
                </a:solidFill>
                <a:latin typeface="Trebuchet MS" pitchFamily="34" charset="0"/>
              </a:defRPr>
            </a:lvl1pPr>
          </a:lstStyle>
          <a:p>
            <a:r>
              <a:rPr lang="es-ES" dirty="0"/>
              <a:t>Finalizado</a:t>
            </a:r>
          </a:p>
        </p:txBody>
      </p:sp>
    </p:spTree>
    <p:extLst>
      <p:ext uri="{BB962C8B-B14F-4D97-AF65-F5344CB8AC3E}">
        <p14:creationId xmlns:p14="http://schemas.microsoft.com/office/powerpoint/2010/main" val="36292499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1773</TotalTime>
  <Words>2854</Words>
  <Application>Microsoft Office PowerPoint</Application>
  <PresentationFormat>Personalizado</PresentationFormat>
  <Paragraphs>484</Paragraphs>
  <Slides>34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Aptos</vt:lpstr>
      <vt:lpstr>Arial</vt:lpstr>
      <vt:lpstr>Calibri</vt:lpstr>
      <vt:lpstr>Trebuchet MS</vt:lpstr>
      <vt:lpstr>Tema de Office</vt:lpstr>
      <vt:lpstr>Presentación de PowerPoint</vt:lpstr>
      <vt:lpstr>TABLA DE CONTENIDO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Diseño Giraffe</dc:creator>
  <cp:lastModifiedBy>Andres Tamayo</cp:lastModifiedBy>
  <cp:revision>242</cp:revision>
  <dcterms:created xsi:type="dcterms:W3CDTF">2011-04-01T14:31:37Z</dcterms:created>
  <dcterms:modified xsi:type="dcterms:W3CDTF">2025-07-31T22:12:48Z</dcterms:modified>
</cp:coreProperties>
</file>